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6" r:id="rId6"/>
  </p:sldMasterIdLst>
  <p:notesMasterIdLst>
    <p:notesMasterId r:id="rId17"/>
  </p:notesMasterIdLst>
  <p:sldIdLst>
    <p:sldId id="2067" r:id="rId7"/>
    <p:sldId id="2077" r:id="rId8"/>
    <p:sldId id="2078" r:id="rId9"/>
    <p:sldId id="2095" r:id="rId10"/>
    <p:sldId id="2079" r:id="rId11"/>
    <p:sldId id="2081" r:id="rId12"/>
    <p:sldId id="2084" r:id="rId13"/>
    <p:sldId id="2080" r:id="rId14"/>
    <p:sldId id="2094" r:id="rId15"/>
    <p:sldId id="2082" r:id="rId16"/>
  </p:sldIdLst>
  <p:sldSz cx="9144000" cy="6858000" type="screen4x3"/>
  <p:notesSz cx="6858000" cy="99456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千葉由樹子" initials="千葉由樹子" lastIdx="1" clrIdx="0">
    <p:extLst>
      <p:ext uri="{19B8F6BF-5375-455C-9EA6-DF929625EA0E}">
        <p15:presenceInfo xmlns:p15="http://schemas.microsoft.com/office/powerpoint/2012/main" userId="S::Chiba@MSBConsul.onmicrosoft.com::27d11b47-2b14-4b31-97fd-254717289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51D799-A72C-49D4-9059-B1AAFC157709}" v="2" dt="2021-03-16T05:18:02.66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80" d="100"/>
          <a:sy n="80" d="100"/>
        </p:scale>
        <p:origin x="1488" y="48"/>
      </p:cViewPr>
      <p:guideLst>
        <p:guide orient="horz" pos="34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清水義晃" userId="d4bb597e-c497-49cf-bee0-4a8afec3f02c" providerId="ADAL" clId="{F951D799-A72C-49D4-9059-B1AAFC157709}"/>
    <pc:docChg chg="delSld modSld">
      <pc:chgData name="清水義晃" userId="d4bb597e-c497-49cf-bee0-4a8afec3f02c" providerId="ADAL" clId="{F951D799-A72C-49D4-9059-B1AAFC157709}" dt="2021-03-26T00:54:33.346" v="136" actId="47"/>
      <pc:docMkLst>
        <pc:docMk/>
      </pc:docMkLst>
      <pc:sldChg chg="modSp mod">
        <pc:chgData name="清水義晃" userId="d4bb597e-c497-49cf-bee0-4a8afec3f02c" providerId="ADAL" clId="{F951D799-A72C-49D4-9059-B1AAFC157709}" dt="2021-03-08T01:55:23.600" v="1" actId="20577"/>
        <pc:sldMkLst>
          <pc:docMk/>
          <pc:sldMk cId="1006794687" sldId="505"/>
        </pc:sldMkLst>
        <pc:spChg chg="mod">
          <ac:chgData name="清水義晃" userId="d4bb597e-c497-49cf-bee0-4a8afec3f02c" providerId="ADAL" clId="{F951D799-A72C-49D4-9059-B1AAFC157709}" dt="2021-03-08T01:55:23.600" v="1" actId="20577"/>
          <ac:spMkLst>
            <pc:docMk/>
            <pc:sldMk cId="1006794687" sldId="505"/>
            <ac:spMk id="8" creationId="{87087934-602E-4D4E-9105-1014EBCF17D0}"/>
          </ac:spMkLst>
        </pc:spChg>
      </pc:sldChg>
      <pc:sldChg chg="del">
        <pc:chgData name="清水義晃" userId="d4bb597e-c497-49cf-bee0-4a8afec3f02c" providerId="ADAL" clId="{F951D799-A72C-49D4-9059-B1AAFC157709}" dt="2021-03-26T00:54:33.346" v="136" actId="47"/>
        <pc:sldMkLst>
          <pc:docMk/>
          <pc:sldMk cId="858790239" sldId="2058"/>
        </pc:sldMkLst>
      </pc:sldChg>
      <pc:sldChg chg="addSp modSp mod">
        <pc:chgData name="清水義晃" userId="d4bb597e-c497-49cf-bee0-4a8afec3f02c" providerId="ADAL" clId="{F951D799-A72C-49D4-9059-B1AAFC157709}" dt="2021-03-16T05:18:02.666" v="135"/>
        <pc:sldMkLst>
          <pc:docMk/>
          <pc:sldMk cId="707210300" sldId="2094"/>
        </pc:sldMkLst>
        <pc:spChg chg="add mod">
          <ac:chgData name="清水義晃" userId="d4bb597e-c497-49cf-bee0-4a8afec3f02c" providerId="ADAL" clId="{F951D799-A72C-49D4-9059-B1AAFC157709}" dt="2021-03-16T05:17:55.447" v="134" actId="1076"/>
          <ac:spMkLst>
            <pc:docMk/>
            <pc:sldMk cId="707210300" sldId="2094"/>
            <ac:spMk id="2" creationId="{A3A4EC2A-1871-4026-A1D9-14C36308A10C}"/>
          </ac:spMkLst>
        </pc:spChg>
        <pc:cxnChg chg="add mod">
          <ac:chgData name="清水義晃" userId="d4bb597e-c497-49cf-bee0-4a8afec3f02c" providerId="ADAL" clId="{F951D799-A72C-49D4-9059-B1AAFC157709}" dt="2021-03-16T05:18:02.666" v="135"/>
          <ac:cxnSpMkLst>
            <pc:docMk/>
            <pc:sldMk cId="707210300" sldId="2094"/>
            <ac:cxnSpMk id="5" creationId="{BBDE50A4-F01A-4F6B-833B-9F41E6A1415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71801" cy="499013"/>
          </a:xfrm>
          <a:prstGeom prst="rect">
            <a:avLst/>
          </a:prstGeom>
        </p:spPr>
        <p:txBody>
          <a:bodyPr vert="horz" lIns="92055" tIns="46027" rIns="92055" bIns="4602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6" y="2"/>
            <a:ext cx="2971801" cy="499013"/>
          </a:xfrm>
          <a:prstGeom prst="rect">
            <a:avLst/>
          </a:prstGeom>
        </p:spPr>
        <p:txBody>
          <a:bodyPr vert="horz" lIns="92055" tIns="46027" rIns="92055" bIns="46027" rtlCol="0"/>
          <a:lstStyle>
            <a:lvl1pPr algn="r">
              <a:defRPr sz="1200"/>
            </a:lvl1pPr>
          </a:lstStyle>
          <a:p>
            <a:fld id="{DC55E441-12F1-427F-8C87-10046DDE0D10}" type="datetimeFigureOut">
              <a:rPr kumimoji="1" lang="ja-JP" altLang="en-US" smtClean="0"/>
              <a:t>2023/6/23</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2055" tIns="46027" rIns="92055" bIns="46027" rtlCol="0" anchor="ctr"/>
          <a:lstStyle/>
          <a:p>
            <a:endParaRPr lang="ja-JP" altLang="en-US"/>
          </a:p>
        </p:txBody>
      </p:sp>
      <p:sp>
        <p:nvSpPr>
          <p:cNvPr id="5" name="ノート プレースホルダー 4"/>
          <p:cNvSpPr>
            <a:spLocks noGrp="1"/>
          </p:cNvSpPr>
          <p:nvPr>
            <p:ph type="body" sz="quarter" idx="3"/>
          </p:nvPr>
        </p:nvSpPr>
        <p:spPr>
          <a:xfrm>
            <a:off x="685800" y="4786365"/>
            <a:ext cx="5486400" cy="3916114"/>
          </a:xfrm>
          <a:prstGeom prst="rect">
            <a:avLst/>
          </a:prstGeom>
        </p:spPr>
        <p:txBody>
          <a:bodyPr vert="horz" lIns="92055" tIns="46027" rIns="92055" bIns="460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6681"/>
            <a:ext cx="2971801" cy="499012"/>
          </a:xfrm>
          <a:prstGeom prst="rect">
            <a:avLst/>
          </a:prstGeom>
        </p:spPr>
        <p:txBody>
          <a:bodyPr vert="horz" lIns="92055" tIns="46027" rIns="92055" bIns="4602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6" y="9446681"/>
            <a:ext cx="2971801" cy="499012"/>
          </a:xfrm>
          <a:prstGeom prst="rect">
            <a:avLst/>
          </a:prstGeom>
        </p:spPr>
        <p:txBody>
          <a:bodyPr vert="horz" lIns="92055" tIns="46027" rIns="92055" bIns="46027" rtlCol="0" anchor="b"/>
          <a:lstStyle>
            <a:lvl1pPr algn="r">
              <a:defRPr sz="1200"/>
            </a:lvl1pPr>
          </a:lstStyle>
          <a:p>
            <a:fld id="{BE7DD164-74B6-473D-9084-441E9F03A8D8}" type="slidenum">
              <a:rPr kumimoji="1" lang="ja-JP" altLang="en-US" smtClean="0"/>
              <a:t>‹#›</a:t>
            </a:fld>
            <a:endParaRPr kumimoji="1" lang="ja-JP" altLang="en-US"/>
          </a:p>
        </p:txBody>
      </p:sp>
    </p:spTree>
    <p:extLst>
      <p:ext uri="{BB962C8B-B14F-4D97-AF65-F5344CB8AC3E}">
        <p14:creationId xmlns:p14="http://schemas.microsoft.com/office/powerpoint/2010/main" val="37847192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76010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2"/>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392768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04020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レイアウト-サブタイトルなしEYロゴ">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67545" y="367184"/>
            <a:ext cx="8225529" cy="468000"/>
          </a:xfrm>
          <a:prstGeom prst="rect">
            <a:avLst/>
          </a:prstGeom>
          <a:noFill/>
          <a:ln w="9525">
            <a:noFill/>
            <a:miter lim="800000"/>
            <a:headEnd/>
            <a:tailEnd/>
          </a:ln>
          <a:effectLst/>
        </p:spPr>
        <p:txBody>
          <a:bodyPr lIns="0" tIns="0" rIns="0" bIns="0"/>
          <a:lstStyle>
            <a:lvl1pPr>
              <a:defRPr sz="2000">
                <a:latin typeface="ＭＳ Ｐゴシック" pitchFamily="50" charset="-128"/>
                <a:ea typeface="ＭＳ Ｐゴシック" pitchFamily="50" charset="-128"/>
              </a:defRPr>
            </a:lvl1pPr>
          </a:lstStyle>
          <a:p>
            <a:pPr lvl="0"/>
            <a:r>
              <a:rPr lang="ja-JP" altLang="en-US" dirty="0"/>
              <a:t>マスタ タイトルの書式設定</a:t>
            </a:r>
            <a:endParaRPr lang="en-US" dirty="0"/>
          </a:p>
        </p:txBody>
      </p:sp>
      <p:sp>
        <p:nvSpPr>
          <p:cNvPr id="9" name="テキスト プレースホルダ 6"/>
          <p:cNvSpPr>
            <a:spLocks noGrp="1"/>
          </p:cNvSpPr>
          <p:nvPr>
            <p:ph type="body" sz="quarter" idx="13"/>
          </p:nvPr>
        </p:nvSpPr>
        <p:spPr>
          <a:xfrm>
            <a:off x="465231" y="88494"/>
            <a:ext cx="2924908" cy="244177"/>
          </a:xfrm>
          <a:prstGeom prst="rect">
            <a:avLst/>
          </a:prstGeom>
        </p:spPr>
        <p:txBody>
          <a:bodyPr lIns="0" tIns="0" rIns="0" bIns="0" anchor="ctr"/>
          <a:lstStyle>
            <a:lvl1pPr marL="0" indent="0">
              <a:defRPr sz="1200">
                <a:latin typeface="ＭＳ Ｐゴシック" pitchFamily="50" charset="-128"/>
                <a:ea typeface="ＭＳ Ｐゴシック" pitchFamily="50" charset="-128"/>
              </a:defRPr>
            </a:lvl1pPr>
            <a:lvl2pPr marL="0" indent="0">
              <a:defRPr/>
            </a:lvl2pPr>
            <a:lvl3pPr marL="0" indent="0">
              <a:defRPr/>
            </a:lvl3pPr>
            <a:lvl4pPr marL="0" indent="0">
              <a:defRPr/>
            </a:lvl4pPr>
            <a:lvl5pPr marL="0" indent="0">
              <a:defRPr/>
            </a:lvl5pPr>
          </a:lstStyle>
          <a:p>
            <a:pPr lvl="0"/>
            <a:r>
              <a:rPr lang="ja-JP" altLang="en-US" dirty="0"/>
              <a:t>マスタ テキストの書式設定</a:t>
            </a:r>
          </a:p>
        </p:txBody>
      </p:sp>
      <p:sp>
        <p:nvSpPr>
          <p:cNvPr id="10" name="テキスト プレースホルダ 8"/>
          <p:cNvSpPr>
            <a:spLocks noGrp="1"/>
          </p:cNvSpPr>
          <p:nvPr>
            <p:ph type="body" sz="quarter" idx="14"/>
          </p:nvPr>
        </p:nvSpPr>
        <p:spPr>
          <a:xfrm>
            <a:off x="3109683" y="6597352"/>
            <a:ext cx="2794708" cy="108000"/>
          </a:xfrm>
          <a:prstGeom prst="rect">
            <a:avLst/>
          </a:prstGeom>
        </p:spPr>
        <p:txBody>
          <a:bodyPr lIns="0" tIns="0" rIns="0" bIns="0" anchor="ctr"/>
          <a:lstStyle>
            <a:lvl1pPr marL="0" indent="0">
              <a:buFontTx/>
              <a:buNone/>
              <a:defRPr sz="700">
                <a:solidFill>
                  <a:schemeClr val="tx2"/>
                </a:solidFill>
                <a:latin typeface="ＭＳ Ｐゴシック" pitchFamily="50" charset="-128"/>
                <a:ea typeface="ＭＳ Ｐゴシック" pitchFamily="50" charset="-128"/>
              </a:defRPr>
            </a:lvl1pPr>
            <a:lvl2pPr marL="0" indent="0">
              <a:buFontTx/>
              <a:buNone/>
              <a:defRPr sz="700">
                <a:latin typeface="ＭＳ Ｐゴシック" pitchFamily="50" charset="-128"/>
                <a:ea typeface="ＭＳ Ｐゴシック" pitchFamily="50" charset="-128"/>
              </a:defRPr>
            </a:lvl2pPr>
            <a:lvl3pPr marL="0" indent="0">
              <a:buFontTx/>
              <a:buNone/>
              <a:defRPr sz="700">
                <a:latin typeface="ＭＳ Ｐゴシック" pitchFamily="50" charset="-128"/>
                <a:ea typeface="ＭＳ Ｐゴシック" pitchFamily="50" charset="-128"/>
              </a:defRPr>
            </a:lvl3pPr>
            <a:lvl4pPr marL="0" indent="0">
              <a:buFontTx/>
              <a:buNone/>
              <a:defRPr sz="700">
                <a:latin typeface="ＭＳ Ｐゴシック" pitchFamily="50" charset="-128"/>
                <a:ea typeface="ＭＳ Ｐゴシック" pitchFamily="50" charset="-128"/>
              </a:defRPr>
            </a:lvl4pPr>
            <a:lvl5pPr marL="0" indent="0">
              <a:buFontTx/>
              <a:buNone/>
              <a:defRPr sz="700">
                <a:latin typeface="ＭＳ Ｐゴシック" pitchFamily="50" charset="-128"/>
                <a:ea typeface="ＭＳ Ｐゴシック" pitchFamily="50" charset="-128"/>
              </a:defRPr>
            </a:lvl5pPr>
          </a:lstStyle>
          <a:p>
            <a:pPr lvl="0"/>
            <a:r>
              <a:rPr lang="ja-JP" altLang="en-US" dirty="0"/>
              <a:t>マスタ テキストの書式設定</a:t>
            </a:r>
          </a:p>
        </p:txBody>
      </p:sp>
      <p:sp>
        <p:nvSpPr>
          <p:cNvPr id="5" name="Rectangle 3"/>
          <p:cNvSpPr>
            <a:spLocks noGrp="1" noChangeArrowheads="1"/>
          </p:cNvSpPr>
          <p:nvPr>
            <p:ph type="sldNum" sz="quarter" idx="4"/>
          </p:nvPr>
        </p:nvSpPr>
        <p:spPr bwMode="auto">
          <a:xfrm>
            <a:off x="7740651" y="6577015"/>
            <a:ext cx="1328738" cy="28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latin typeface="+mj-lt"/>
                <a:ea typeface="+mj-ea"/>
              </a:defRPr>
            </a:lvl1pPr>
          </a:lstStyle>
          <a:p>
            <a:r>
              <a:rPr lang="en-US" altLang="ja-JP" dirty="0"/>
              <a:t>Slide</a:t>
            </a:r>
            <a:fld id="{5A08569E-9D64-43EE-84FD-59264F9FE207}" type="slidenum">
              <a:rPr lang="en-US" smtClean="0"/>
              <a:pPr/>
              <a:t>‹#›</a:t>
            </a:fld>
            <a:endParaRPr lang="en-US" altLang="ja-JP" dirty="0"/>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0099680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レイアウト-サブタイトルなしEYロゴ">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67545" y="367184"/>
            <a:ext cx="8225529" cy="468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846">
                <a:latin typeface="ＭＳ Ｐゴシック" pitchFamily="50" charset="-128"/>
                <a:ea typeface="ＭＳ Ｐゴシック" pitchFamily="50" charset="-128"/>
              </a:defRPr>
            </a:lvl1pPr>
          </a:lstStyle>
          <a:p>
            <a:pPr lvl="0"/>
            <a:r>
              <a:rPr lang="ja-JP" altLang="en-US" dirty="0"/>
              <a:t>マスタ タイトルの書式設定</a:t>
            </a:r>
            <a:endParaRPr lang="en-US" dirty="0"/>
          </a:p>
        </p:txBody>
      </p:sp>
      <p:sp>
        <p:nvSpPr>
          <p:cNvPr id="8" name="テキスト プレースホルダ 5"/>
          <p:cNvSpPr>
            <a:spLocks noGrp="1"/>
          </p:cNvSpPr>
          <p:nvPr>
            <p:ph type="body" sz="quarter" idx="11"/>
          </p:nvPr>
        </p:nvSpPr>
        <p:spPr>
          <a:xfrm>
            <a:off x="484161" y="908723"/>
            <a:ext cx="8208912" cy="936625"/>
          </a:xfrm>
          <a:prstGeom prst="rect">
            <a:avLst/>
          </a:prstGeom>
        </p:spPr>
        <p:txBody>
          <a:bodyPr lIns="0" tIns="0" rIns="0" bIns="0"/>
          <a:lstStyle>
            <a:lvl1pPr marL="0" indent="0">
              <a:defRPr sz="1477">
                <a:solidFill>
                  <a:schemeClr val="tx1"/>
                </a:solidFill>
                <a:latin typeface="ＭＳ Ｐゴシック" pitchFamily="50" charset="-128"/>
                <a:ea typeface="ＭＳ Ｐゴシック" pitchFamily="50" charset="-128"/>
              </a:defRPr>
            </a:lvl1pPr>
          </a:lstStyle>
          <a:p>
            <a:pPr lvl="0"/>
            <a:r>
              <a:rPr kumimoji="1" lang="ja-JP" altLang="en-US" dirty="0"/>
              <a:t>マスタ テキストの書式設定</a:t>
            </a:r>
          </a:p>
        </p:txBody>
      </p:sp>
      <p:sp>
        <p:nvSpPr>
          <p:cNvPr id="9" name="テキスト プレースホルダ 6"/>
          <p:cNvSpPr>
            <a:spLocks noGrp="1"/>
          </p:cNvSpPr>
          <p:nvPr>
            <p:ph type="body" sz="quarter" idx="13"/>
          </p:nvPr>
        </p:nvSpPr>
        <p:spPr>
          <a:xfrm>
            <a:off x="465231" y="88482"/>
            <a:ext cx="2924908" cy="244177"/>
          </a:xfrm>
          <a:prstGeom prst="rect">
            <a:avLst/>
          </a:prstGeom>
        </p:spPr>
        <p:txBody>
          <a:bodyPr lIns="0" tIns="0" rIns="0" bIns="0" anchor="ctr" anchorCtr="0"/>
          <a:lstStyle>
            <a:lvl1pPr marL="0" indent="0">
              <a:defRPr sz="1108">
                <a:latin typeface="ＭＳ Ｐゴシック" pitchFamily="50" charset="-128"/>
                <a:ea typeface="ＭＳ Ｐゴシック" pitchFamily="50" charset="-128"/>
              </a:defRPr>
            </a:lvl1pPr>
            <a:lvl2pPr marL="0" indent="0">
              <a:defRPr/>
            </a:lvl2pPr>
            <a:lvl3pPr marL="0" indent="0">
              <a:defRPr/>
            </a:lvl3pPr>
            <a:lvl4pPr marL="0" indent="0">
              <a:defRPr/>
            </a:lvl4pPr>
            <a:lvl5pPr marL="0" indent="0">
              <a:defRPr/>
            </a:lvl5pPr>
          </a:lstStyle>
          <a:p>
            <a:pPr lvl="0"/>
            <a:r>
              <a:rPr kumimoji="1" lang="ja-JP" altLang="en-US" dirty="0"/>
              <a:t>マスタ テキストの書式設定</a:t>
            </a:r>
          </a:p>
        </p:txBody>
      </p:sp>
      <p:sp>
        <p:nvSpPr>
          <p:cNvPr id="10" name="テキスト プレースホルダ 8"/>
          <p:cNvSpPr>
            <a:spLocks noGrp="1"/>
          </p:cNvSpPr>
          <p:nvPr>
            <p:ph type="body" sz="quarter" idx="14"/>
          </p:nvPr>
        </p:nvSpPr>
        <p:spPr>
          <a:xfrm>
            <a:off x="3109683" y="6597352"/>
            <a:ext cx="2794708" cy="108000"/>
          </a:xfrm>
          <a:prstGeom prst="rect">
            <a:avLst/>
          </a:prstGeom>
        </p:spPr>
        <p:txBody>
          <a:bodyPr lIns="0" tIns="0" rIns="0" bIns="0" anchor="ctr" anchorCtr="0"/>
          <a:lstStyle>
            <a:lvl1pPr marL="0" indent="0">
              <a:buFontTx/>
              <a:buNone/>
              <a:defRPr sz="646">
                <a:solidFill>
                  <a:schemeClr val="tx2"/>
                </a:solidFill>
                <a:latin typeface="ＭＳ Ｐゴシック" pitchFamily="50" charset="-128"/>
                <a:ea typeface="ＭＳ Ｐゴシック" pitchFamily="50" charset="-128"/>
              </a:defRPr>
            </a:lvl1pPr>
            <a:lvl2pPr marL="0" indent="0">
              <a:buFontTx/>
              <a:buNone/>
              <a:defRPr sz="646">
                <a:latin typeface="ＭＳ Ｐゴシック" pitchFamily="50" charset="-128"/>
                <a:ea typeface="ＭＳ Ｐゴシック" pitchFamily="50" charset="-128"/>
              </a:defRPr>
            </a:lvl2pPr>
            <a:lvl3pPr marL="0" indent="0">
              <a:buFontTx/>
              <a:buNone/>
              <a:defRPr sz="646">
                <a:latin typeface="ＭＳ Ｐゴシック" pitchFamily="50" charset="-128"/>
                <a:ea typeface="ＭＳ Ｐゴシック" pitchFamily="50" charset="-128"/>
              </a:defRPr>
            </a:lvl3pPr>
            <a:lvl4pPr marL="0" indent="0">
              <a:buFontTx/>
              <a:buNone/>
              <a:defRPr sz="646">
                <a:latin typeface="ＭＳ Ｐゴシック" pitchFamily="50" charset="-128"/>
                <a:ea typeface="ＭＳ Ｐゴシック" pitchFamily="50" charset="-128"/>
              </a:defRPr>
            </a:lvl4pPr>
            <a:lvl5pPr marL="0" indent="0">
              <a:buFontTx/>
              <a:buNone/>
              <a:defRPr sz="646">
                <a:latin typeface="ＭＳ Ｐゴシック" pitchFamily="50" charset="-128"/>
                <a:ea typeface="ＭＳ Ｐゴシック" pitchFamily="50" charset="-128"/>
              </a:defRPr>
            </a:lvl5pPr>
          </a:lstStyle>
          <a:p>
            <a:pPr lvl="0"/>
            <a:r>
              <a:rPr kumimoji="1" lang="ja-JP" altLang="en-US" dirty="0"/>
              <a:t>マスタ テキストの書式設定</a:t>
            </a:r>
          </a:p>
        </p:txBody>
      </p:sp>
    </p:spTree>
    <p:extLst>
      <p:ext uri="{BB962C8B-B14F-4D97-AF65-F5344CB8AC3E}">
        <p14:creationId xmlns:p14="http://schemas.microsoft.com/office/powerpoint/2010/main" val="425370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974034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Meiryo UI" panose="020B0604030504040204" pitchFamily="50" charset="-128"/>
                <a:ea typeface="Meiryo UI" panose="020B0604030504040204" pitchFamily="50" charset="-128"/>
              </a:rPr>
              <a:t>Copyright</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c</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 Libertas Advisory Co.,Ltd. All rights reserved.</a:t>
            </a:r>
            <a:endParaRPr kumimoji="1" lang="ja-JP" altLang="en-US" sz="1100" dirty="0">
              <a:latin typeface="Meiryo UI" panose="020B0604030504040204" pitchFamily="50" charset="-128"/>
              <a:ea typeface="Meiryo UI" panose="020B0604030504040204" pitchFamily="50" charset="-128"/>
            </a:endParaRPr>
          </a:p>
        </p:txBody>
      </p:sp>
      <p:sp>
        <p:nvSpPr>
          <p:cNvPr id="4" name="スライド番号プレースホルダー 5">
            <a:extLst>
              <a:ext uri="{FF2B5EF4-FFF2-40B4-BE49-F238E27FC236}">
                <a16:creationId xmlns:a16="http://schemas.microsoft.com/office/drawing/2014/main" id="{05CA23EB-B24F-4A20-A772-BA9223598CFF}"/>
              </a:ext>
            </a:extLst>
          </p:cNvPr>
          <p:cNvSpPr>
            <a:spLocks noGrp="1"/>
          </p:cNvSpPr>
          <p:nvPr>
            <p:ph type="sldNum" sz="quarter" idx="4"/>
          </p:nvPr>
        </p:nvSpPr>
        <p:spPr>
          <a:xfrm>
            <a:off x="6948264" y="6453336"/>
            <a:ext cx="2057400" cy="365125"/>
          </a:xfrm>
          <a:prstGeom prst="rect">
            <a:avLst/>
          </a:prstGeom>
        </p:spPr>
        <p:txBody>
          <a:bodyPr vert="horz" lIns="91440" tIns="45720" rIns="91440" bIns="45720" rtlCol="0" anchor="ctr"/>
          <a:lstStyle>
            <a:lvl1pPr algn="r">
              <a:defRPr sz="1800" b="1">
                <a:solidFill>
                  <a:schemeClr val="bg1"/>
                </a:solidFill>
                <a:latin typeface="Meiryo UI" panose="020B0604030504040204" pitchFamily="50" charset="-128"/>
                <a:ea typeface="Meiryo UI" panose="020B0604030504040204" pitchFamily="50" charset="-128"/>
              </a:defRPr>
            </a:lvl1pPr>
          </a:lstStyle>
          <a:p>
            <a:fld id="{9F8C903C-7D82-4420-A4B8-5DD42F19FD85}" type="slidenum">
              <a:rPr lang="ja-JP" altLang="en-US" smtClean="0"/>
              <a:pPr/>
              <a:t>‹#›</a:t>
            </a:fld>
            <a:endParaRPr lang="ja-JP" altLang="en-US"/>
          </a:p>
        </p:txBody>
      </p:sp>
    </p:spTree>
    <p:extLst>
      <p:ext uri="{BB962C8B-B14F-4D97-AF65-F5344CB8AC3E}">
        <p14:creationId xmlns:p14="http://schemas.microsoft.com/office/powerpoint/2010/main" val="379340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
            <a:ext cx="8229600" cy="440677"/>
          </a:xfrm>
        </p:spPr>
        <p:txBody>
          <a:bodyPr>
            <a:noAutofit/>
          </a:bodyPr>
          <a:lstStyle>
            <a:lvl1pPr algn="l">
              <a:defRPr sz="3200">
                <a:solidFill>
                  <a:schemeClr val="tx1"/>
                </a:solidFill>
                <a:latin typeface="HGP創英角ｺﾞｼｯｸUB" panose="020B0900000000000000" pitchFamily="50" charset="-128"/>
                <a:ea typeface="HGP創英角ｺﾞｼｯｸUB" panose="020B09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08720"/>
            <a:ext cx="8229600" cy="4525963"/>
          </a:xfrm>
          <a:prstGeom prst="rect">
            <a:avLst/>
          </a:prstGeo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テキスト ボックス 8"/>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58182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1143000"/>
          </a:xfr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04069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2125"/>
            <a:ext cx="8229600" cy="764647"/>
          </a:xfrm>
        </p:spPr>
        <p:txBody>
          <a:bodyPr/>
          <a:lstStyle>
            <a:lvl1pPr>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テキスト ボックス 9"/>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438139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0255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5" name="スライド番号プレースホルダー 5">
            <a:extLst>
              <a:ext uri="{FF2B5EF4-FFF2-40B4-BE49-F238E27FC236}">
                <a16:creationId xmlns:a16="http://schemas.microsoft.com/office/drawing/2014/main" id="{735514E7-CB09-43A7-9406-917A5C5B4A0F}"/>
              </a:ext>
            </a:extLst>
          </p:cNvPr>
          <p:cNvSpPr>
            <a:spLocks noGrp="1"/>
          </p:cNvSpPr>
          <p:nvPr>
            <p:ph type="sldNum" sz="quarter" idx="4"/>
          </p:nvPr>
        </p:nvSpPr>
        <p:spPr>
          <a:xfrm>
            <a:off x="6948264" y="6453338"/>
            <a:ext cx="2057400" cy="365125"/>
          </a:xfrm>
          <a:prstGeom prst="rect">
            <a:avLst/>
          </a:prstGeom>
        </p:spPr>
        <p:txBody>
          <a:bodyPr vert="horz" lIns="91440" tIns="45720" rIns="91440" bIns="45720" rtlCol="0" anchor="ctr"/>
          <a:lstStyle>
            <a:lvl1pPr algn="r">
              <a:defRPr sz="1800" b="1">
                <a:solidFill>
                  <a:schemeClr val="bg1"/>
                </a:solidFill>
                <a:latin typeface="Meiryo UI" panose="020B0604030504040204" pitchFamily="50" charset="-128"/>
                <a:ea typeface="Meiryo UI" panose="020B0604030504040204" pitchFamily="50" charset="-128"/>
              </a:defRPr>
            </a:lvl1pPr>
          </a:lstStyle>
          <a:p>
            <a:fld id="{9F8C903C-7D82-4420-A4B8-5DD42F19FD85}" type="slidenum">
              <a:rPr lang="ja-JP" altLang="en-US" smtClean="0"/>
              <a:pPr/>
              <a:t>‹#›</a:t>
            </a:fld>
            <a:endParaRPr lang="ja-JP" altLang="en-US"/>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612967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テキスト ボックス 4"/>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64704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t>
            </a:r>
            <a:r>
              <a:rPr kumimoji="1" lang="en-US" altLang="ja-JP" sz="1100" dirty="0" err="1">
                <a:latin typeface="HGP創英角ｺﾞｼｯｸUB" panose="020B0900000000000000" pitchFamily="50" charset="-128"/>
                <a:ea typeface="HGP創英角ｺﾞｼｯｸUB" panose="020B0900000000000000" pitchFamily="50" charset="-128"/>
              </a:rPr>
              <a:t>Co.,Ltd</a:t>
            </a:r>
            <a:r>
              <a:rPr kumimoji="1" lang="en-US" altLang="ja-JP" sz="1100" dirty="0">
                <a:latin typeface="HGP創英角ｺﾞｼｯｸUB" panose="020B0900000000000000" pitchFamily="50" charset="-128"/>
                <a:ea typeface="HGP創英角ｺﾞｼｯｸUB" panose="020B0900000000000000" pitchFamily="50" charset="-128"/>
              </a:rPr>
              <a:t>.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702071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186117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869937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394036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
        <p:nvSpPr>
          <p:cNvPr id="4" name="タイトル 3"/>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8593803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b="0" dirty="0">
                <a:solidFill>
                  <a:schemeClr val="tx1"/>
                </a:solidFill>
                <a:latin typeface="Meiryo UI" panose="020B0604030504040204" pitchFamily="50" charset="-128"/>
                <a:ea typeface="Meiryo UI" panose="020B0604030504040204" pitchFamily="50" charset="-128"/>
              </a:rPr>
              <a:t>Copyright</a:t>
            </a:r>
            <a:r>
              <a:rPr kumimoji="1" lang="ja-JP" altLang="en-US" sz="11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c</a:t>
            </a:r>
            <a:r>
              <a:rPr kumimoji="1" lang="ja-JP" altLang="en-US" sz="1100" b="0" dirty="0">
                <a:solidFill>
                  <a:schemeClr val="tx1"/>
                </a:solidFill>
                <a:latin typeface="Meiryo UI" panose="020B0604030504040204" pitchFamily="50" charset="-128"/>
                <a:ea typeface="Meiryo UI" panose="020B0604030504040204" pitchFamily="50" charset="-128"/>
              </a:rPr>
              <a:t>）</a:t>
            </a:r>
            <a:r>
              <a:rPr kumimoji="1" lang="en-US" altLang="ja-JP" sz="1100" b="0" dirty="0">
                <a:solidFill>
                  <a:schemeClr val="tx1"/>
                </a:solidFill>
                <a:latin typeface="Meiryo UI" panose="020B0604030504040204" pitchFamily="50" charset="-128"/>
                <a:ea typeface="Meiryo UI" panose="020B0604030504040204" pitchFamily="50" charset="-128"/>
              </a:rPr>
              <a:t> Libertas Advisory Co.,Ltd. All rights reserved.</a:t>
            </a:r>
            <a:endParaRPr kumimoji="1" lang="ja-JP" altLang="en-US" sz="1100" b="0" dirty="0">
              <a:solidFill>
                <a:schemeClr val="tx1"/>
              </a:solidFill>
              <a:latin typeface="Meiryo UI" panose="020B0604030504040204" pitchFamily="50" charset="-128"/>
              <a:ea typeface="Meiryo UI" panose="020B0604030504040204" pitchFamily="50" charset="-128"/>
            </a:endParaRPr>
          </a:p>
        </p:txBody>
      </p:sp>
      <p:sp>
        <p:nvSpPr>
          <p:cNvPr id="3" name="フッター プレースホルダー 2">
            <a:extLst>
              <a:ext uri="{FF2B5EF4-FFF2-40B4-BE49-F238E27FC236}">
                <a16:creationId xmlns:a16="http://schemas.microsoft.com/office/drawing/2014/main" id="{D81073C5-32A0-47F0-A57F-FAD08BD66481}"/>
              </a:ext>
            </a:extLst>
          </p:cNvPr>
          <p:cNvSpPr>
            <a:spLocks noGrp="1"/>
          </p:cNvSpPr>
          <p:nvPr>
            <p:ph type="ftr" sz="quarter" idx="10"/>
          </p:nvPr>
        </p:nvSpPr>
        <p:spPr/>
        <p:txBody>
          <a:bodyPr/>
          <a:lstStyle/>
          <a:p>
            <a:endParaRPr lang="ja-JP" altLang="en-US" dirty="0">
              <a:solidFill>
                <a:schemeClr val="bg1"/>
              </a:solidFill>
            </a:endParaRPr>
          </a:p>
        </p:txBody>
      </p:sp>
      <p:sp>
        <p:nvSpPr>
          <p:cNvPr id="5" name="スライド番号プレースホルダー 5">
            <a:extLst>
              <a:ext uri="{FF2B5EF4-FFF2-40B4-BE49-F238E27FC236}">
                <a16:creationId xmlns:a16="http://schemas.microsoft.com/office/drawing/2014/main" id="{735514E7-CB09-43A7-9406-917A5C5B4A0F}"/>
              </a:ext>
            </a:extLst>
          </p:cNvPr>
          <p:cNvSpPr>
            <a:spLocks noGrp="1"/>
          </p:cNvSpPr>
          <p:nvPr>
            <p:ph type="sldNum" sz="quarter" idx="4"/>
          </p:nvPr>
        </p:nvSpPr>
        <p:spPr>
          <a:xfrm>
            <a:off x="6948264" y="6453336"/>
            <a:ext cx="2057400" cy="365125"/>
          </a:xfrm>
          <a:prstGeom prst="rect">
            <a:avLst/>
          </a:prstGeom>
        </p:spPr>
        <p:txBody>
          <a:bodyPr vert="horz" lIns="91440" tIns="45720" rIns="91440" bIns="45720" rtlCol="0" anchor="ctr"/>
          <a:lstStyle>
            <a:lvl1pPr algn="r">
              <a:defRPr sz="1800" b="1">
                <a:solidFill>
                  <a:schemeClr val="bg1"/>
                </a:solidFill>
                <a:latin typeface="Meiryo UI" panose="020B0604030504040204" pitchFamily="50" charset="-128"/>
                <a:ea typeface="Meiryo UI" panose="020B0604030504040204" pitchFamily="50" charset="-128"/>
              </a:defRPr>
            </a:lvl1pPr>
          </a:lstStyle>
          <a:p>
            <a:fld id="{9F8C903C-7D82-4420-A4B8-5DD42F19FD85}" type="slidenum">
              <a:rPr lang="ja-JP" altLang="en-US" smtClean="0"/>
              <a:pPr/>
              <a:t>‹#›</a:t>
            </a:fld>
            <a:endParaRPr lang="ja-JP" altLang="en-US"/>
          </a:p>
        </p:txBody>
      </p:sp>
    </p:spTree>
    <p:extLst>
      <p:ext uri="{BB962C8B-B14F-4D97-AF65-F5344CB8AC3E}">
        <p14:creationId xmlns:p14="http://schemas.microsoft.com/office/powerpoint/2010/main" val="917161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
            <a:ext cx="8229600" cy="440677"/>
          </a:xfrm>
        </p:spPr>
        <p:txBody>
          <a:bodyPr>
            <a:noAutofit/>
          </a:bodyPr>
          <a:lstStyle>
            <a:lvl1pPr algn="l">
              <a:defRPr sz="3200">
                <a:solidFill>
                  <a:schemeClr val="tx1"/>
                </a:solidFill>
                <a:latin typeface="HGP創英角ｺﾞｼｯｸUB" panose="020B0900000000000000" pitchFamily="50" charset="-128"/>
                <a:ea typeface="HGP創英角ｺﾞｼｯｸUB" panose="020B09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08720"/>
            <a:ext cx="8229600" cy="4525963"/>
          </a:xfrm>
          <a:prstGeom prst="rect">
            <a:avLst/>
          </a:prstGeo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テキスト ボックス 8"/>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985572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1143000"/>
          </a:xfr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3513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2125"/>
            <a:ext cx="8229600" cy="764647"/>
          </a:xfrm>
        </p:spPr>
        <p:txBody>
          <a:bodyPr/>
          <a:lstStyle>
            <a:lvl1pPr>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 name="テキスト ボックス 9"/>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4963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
            <a:ext cx="8229600" cy="440677"/>
          </a:xfrm>
        </p:spPr>
        <p:txBody>
          <a:bodyPr>
            <a:noAutofit/>
          </a:bodyPr>
          <a:lstStyle>
            <a:lvl1pPr algn="l">
              <a:defRPr sz="3200">
                <a:solidFill>
                  <a:schemeClr val="tx1"/>
                </a:solidFill>
                <a:latin typeface="HGP創英角ｺﾞｼｯｸUB" panose="020B0900000000000000" pitchFamily="50" charset="-128"/>
                <a:ea typeface="HGP創英角ｺﾞｼｯｸUB" panose="020B0900000000000000" pitchFamily="50" charset="-128"/>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457200" y="908722"/>
            <a:ext cx="8229600" cy="4525963"/>
          </a:xfrm>
          <a:prstGeom prst="rect">
            <a:avLst/>
          </a:prstGeom>
        </p:spPr>
        <p:txBody>
          <a:bodyPr/>
          <a:lstStyle>
            <a:lvl1pPr>
              <a:defRPr>
                <a:latin typeface="HGP創英角ｺﾞｼｯｸUB" panose="020B0900000000000000" pitchFamily="50" charset="-128"/>
                <a:ea typeface="HGP創英角ｺﾞｼｯｸUB" panose="020B0900000000000000" pitchFamily="50" charset="-128"/>
              </a:defRPr>
            </a:lvl1pPr>
            <a:lvl2pPr>
              <a:defRPr>
                <a:latin typeface="HGP創英角ｺﾞｼｯｸUB" panose="020B0900000000000000" pitchFamily="50" charset="-128"/>
                <a:ea typeface="HGP創英角ｺﾞｼｯｸUB" panose="020B0900000000000000" pitchFamily="50" charset="-128"/>
              </a:defRPr>
            </a:lvl2pPr>
            <a:lvl3pPr>
              <a:defRPr>
                <a:latin typeface="HGP創英角ｺﾞｼｯｸUB" panose="020B0900000000000000" pitchFamily="50" charset="-128"/>
                <a:ea typeface="HGP創英角ｺﾞｼｯｸUB" panose="020B0900000000000000" pitchFamily="50" charset="-128"/>
              </a:defRPr>
            </a:lvl3pPr>
            <a:lvl4pPr>
              <a:defRPr>
                <a:latin typeface="HGP創英角ｺﾞｼｯｸUB" panose="020B0900000000000000" pitchFamily="50" charset="-128"/>
                <a:ea typeface="HGP創英角ｺﾞｼｯｸUB" panose="020B0900000000000000" pitchFamily="50" charset="-128"/>
              </a:defRPr>
            </a:lvl4pPr>
            <a:lvl5pPr>
              <a:defRPr>
                <a:latin typeface="HGP創英角ｺﾞｼｯｸUB" panose="020B0900000000000000" pitchFamily="50" charset="-128"/>
                <a:ea typeface="HGP創英角ｺﾞｼｯｸUB" panose="020B0900000000000000"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テキスト ボックス 8"/>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68101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42772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テキスト ボックス 4"/>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85258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t>
            </a:r>
            <a:r>
              <a:rPr kumimoji="1" lang="en-US" altLang="ja-JP" sz="1100" dirty="0" err="1">
                <a:latin typeface="HGP創英角ｺﾞｼｯｸUB" panose="020B0900000000000000" pitchFamily="50" charset="-128"/>
                <a:ea typeface="HGP創英角ｺﾞｼｯｸUB" panose="020B0900000000000000" pitchFamily="50" charset="-128"/>
              </a:rPr>
              <a:t>Co.,Ltd</a:t>
            </a:r>
            <a:r>
              <a:rPr kumimoji="1" lang="en-US" altLang="ja-JP" sz="1100" dirty="0">
                <a:latin typeface="HGP創英角ｺﾞｼｯｸUB" panose="020B0900000000000000" pitchFamily="50" charset="-128"/>
                <a:ea typeface="HGP創英角ｺﾞｼｯｸUB" panose="020B0900000000000000" pitchFamily="50" charset="-128"/>
              </a:rPr>
              <a:t>.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2073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940665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897109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テキスト ボックス 6"/>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55710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76672"/>
            <a:ext cx="8229600" cy="1143000"/>
          </a:xfr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75262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12127"/>
            <a:ext cx="8229600" cy="764647"/>
          </a:xfrm>
        </p:spPr>
        <p:txBody>
          <a:bodyPr/>
          <a:lstStyle>
            <a:lvl1pPr>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413895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6" name="テキスト ボックス 5"/>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32332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テキスト ボックス 4"/>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55452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t>
            </a:r>
            <a:r>
              <a:rPr kumimoji="1" lang="en-US" altLang="ja-JP" sz="1100" dirty="0" err="1">
                <a:latin typeface="HGP創英角ｺﾞｼｯｸUB" panose="020B0900000000000000" pitchFamily="50" charset="-128"/>
                <a:ea typeface="HGP創英角ｺﾞｼｯｸUB" panose="020B0900000000000000" pitchFamily="50" charset="-128"/>
              </a:rPr>
              <a:t>Co.,Ltd</a:t>
            </a:r>
            <a:r>
              <a:rPr kumimoji="1" lang="en-US" altLang="ja-JP" sz="1100" dirty="0">
                <a:latin typeface="HGP創英角ｺﾞｼｯｸUB" panose="020B0900000000000000" pitchFamily="50" charset="-128"/>
                <a:ea typeface="HGP創英角ｺﾞｼｯｸUB" panose="020B0900000000000000" pitchFamily="50" charset="-128"/>
              </a:rPr>
              <a:t>.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74305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8" name="テキスト ボックス 7"/>
          <p:cNvSpPr txBox="1"/>
          <p:nvPr userDrawn="1"/>
        </p:nvSpPr>
        <p:spPr>
          <a:xfrm>
            <a:off x="12310" y="6561348"/>
            <a:ext cx="5027742" cy="261610"/>
          </a:xfrm>
          <a:prstGeom prst="rect">
            <a:avLst/>
          </a:prstGeom>
          <a:noFill/>
        </p:spPr>
        <p:txBody>
          <a:bodyPr wrap="square" rtlCol="0">
            <a:spAutoFit/>
          </a:bodyPr>
          <a:lstStyle/>
          <a:p>
            <a:pPr algn="l"/>
            <a:r>
              <a:rPr kumimoji="1" lang="en-US" altLang="ja-JP" sz="1100" dirty="0">
                <a:latin typeface="HGP創英角ｺﾞｼｯｸUB" panose="020B0900000000000000" pitchFamily="50" charset="-128"/>
                <a:ea typeface="HGP創英角ｺﾞｼｯｸUB" panose="020B0900000000000000" pitchFamily="50" charset="-128"/>
              </a:rPr>
              <a:t>Copyright</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c</a:t>
            </a:r>
            <a:r>
              <a:rPr kumimoji="1" lang="ja-JP" altLang="en-US" sz="1100" dirty="0">
                <a:latin typeface="HGP創英角ｺﾞｼｯｸUB" panose="020B0900000000000000" pitchFamily="50" charset="-128"/>
                <a:ea typeface="HGP創英角ｺﾞｼｯｸUB" panose="020B0900000000000000" pitchFamily="50" charset="-128"/>
              </a:rPr>
              <a:t>）</a:t>
            </a:r>
            <a:r>
              <a:rPr kumimoji="1" lang="en-US" altLang="ja-JP" sz="1100" dirty="0">
                <a:latin typeface="HGP創英角ｺﾞｼｯｸUB" panose="020B0900000000000000" pitchFamily="50" charset="-128"/>
                <a:ea typeface="HGP創英角ｺﾞｼｯｸUB" panose="020B0900000000000000" pitchFamily="50" charset="-128"/>
              </a:rPr>
              <a:t> Libertas Advisory Co.,Ltd. All rights reserved.</a:t>
            </a:r>
            <a:endParaRPr kumimoji="1" lang="ja-JP" altLang="en-US" sz="11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7812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Tree>
    <p:extLst>
      <p:ext uri="{BB962C8B-B14F-4D97-AF65-F5344CB8AC3E}">
        <p14:creationId xmlns:p14="http://schemas.microsoft.com/office/powerpoint/2010/main" val="3821288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kumimoji="1" sz="440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正方形/長方形 21"/>
          <p:cNvSpPr/>
          <p:nvPr userDrawn="1"/>
        </p:nvSpPr>
        <p:spPr>
          <a:xfrm rot="10800000">
            <a:off x="0" y="6403941"/>
            <a:ext cx="9144000" cy="468052"/>
          </a:xfrm>
          <a:prstGeom prst="rect">
            <a:avLst/>
          </a:prstGeom>
          <a:gradFill flip="none" rotWithShape="1">
            <a:gsLst>
              <a:gs pos="0">
                <a:srgbClr val="002060"/>
              </a:gs>
              <a:gs pos="74000">
                <a:srgbClr val="0070C0"/>
              </a:gs>
              <a:gs pos="83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フッター プレースホルダー 2"/>
          <p:cNvSpPr>
            <a:spLocks noGrp="1"/>
          </p:cNvSpPr>
          <p:nvPr>
            <p:ph type="ftr" sz="quarter" idx="3"/>
          </p:nvPr>
        </p:nvSpPr>
        <p:spPr>
          <a:xfrm>
            <a:off x="179512" y="6417332"/>
            <a:ext cx="4356484" cy="45405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schemeClr val="bg1"/>
              </a:solidFill>
            </a:endParaRPr>
          </a:p>
        </p:txBody>
      </p:sp>
      <p:pic>
        <p:nvPicPr>
          <p:cNvPr id="6" name="図 5">
            <a:extLst>
              <a:ext uri="{FF2B5EF4-FFF2-40B4-BE49-F238E27FC236}">
                <a16:creationId xmlns:a16="http://schemas.microsoft.com/office/drawing/2014/main" id="{F84EC335-9940-4A39-8025-1B89607322A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33128" y="8620"/>
            <a:ext cx="1507577" cy="738713"/>
          </a:xfrm>
          <a:prstGeom prst="rect">
            <a:avLst/>
          </a:prstGeom>
        </p:spPr>
      </p:pic>
    </p:spTree>
    <p:extLst>
      <p:ext uri="{BB962C8B-B14F-4D97-AF65-F5344CB8AC3E}">
        <p14:creationId xmlns:p14="http://schemas.microsoft.com/office/powerpoint/2010/main" val="27746862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ctr" defTabSz="914400" rtl="0" eaLnBrk="1" latinLnBrk="0" hangingPunct="1">
        <a:spcBef>
          <a:spcPct val="0"/>
        </a:spcBef>
        <a:buNone/>
        <a:defRPr kumimoji="1" sz="440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正方形/長方形 21"/>
          <p:cNvSpPr/>
          <p:nvPr userDrawn="1"/>
        </p:nvSpPr>
        <p:spPr>
          <a:xfrm rot="10800000">
            <a:off x="0" y="6403941"/>
            <a:ext cx="9144000" cy="468052"/>
          </a:xfrm>
          <a:prstGeom prst="rect">
            <a:avLst/>
          </a:prstGeom>
          <a:gradFill flip="none" rotWithShape="1">
            <a:gsLst>
              <a:gs pos="0">
                <a:srgbClr val="002060"/>
              </a:gs>
              <a:gs pos="74000">
                <a:srgbClr val="0070C0"/>
              </a:gs>
              <a:gs pos="83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フッター プレースホルダー 2"/>
          <p:cNvSpPr>
            <a:spLocks noGrp="1"/>
          </p:cNvSpPr>
          <p:nvPr>
            <p:ph type="ftr" sz="quarter" idx="3"/>
          </p:nvPr>
        </p:nvSpPr>
        <p:spPr>
          <a:xfrm>
            <a:off x="179512" y="6417332"/>
            <a:ext cx="4356484" cy="454059"/>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dirty="0">
              <a:solidFill>
                <a:schemeClr val="bg1"/>
              </a:solidFill>
            </a:endParaRPr>
          </a:p>
        </p:txBody>
      </p:sp>
      <p:pic>
        <p:nvPicPr>
          <p:cNvPr id="6" name="図 5">
            <a:extLst>
              <a:ext uri="{FF2B5EF4-FFF2-40B4-BE49-F238E27FC236}">
                <a16:creationId xmlns:a16="http://schemas.microsoft.com/office/drawing/2014/main" id="{F84EC335-9940-4A39-8025-1B89607322A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33128" y="8620"/>
            <a:ext cx="1507577" cy="738713"/>
          </a:xfrm>
          <a:prstGeom prst="rect">
            <a:avLst/>
          </a:prstGeom>
        </p:spPr>
      </p:pic>
    </p:spTree>
    <p:extLst>
      <p:ext uri="{BB962C8B-B14F-4D97-AF65-F5344CB8AC3E}">
        <p14:creationId xmlns:p14="http://schemas.microsoft.com/office/powerpoint/2010/main" val="16524841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ctr" defTabSz="914400" rtl="0" eaLnBrk="1" latinLnBrk="0" hangingPunct="1">
        <a:spcBef>
          <a:spcPct val="0"/>
        </a:spcBef>
        <a:buNone/>
        <a:defRPr kumimoji="1" sz="4400" kern="1200">
          <a:solidFill>
            <a:schemeClr val="tx1"/>
          </a:solidFill>
          <a:latin typeface="HGP創英角ｺﾞｼｯｸUB" panose="020B0900000000000000" pitchFamily="50" charset="-128"/>
          <a:ea typeface="HGP創英角ｺﾞｼｯｸUB" panose="020B0900000000000000" pitchFamily="50" charset="-128"/>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1</a:t>
            </a:fld>
            <a:endParaRPr lang="ja-JP" altLang="en-US"/>
          </a:p>
        </p:txBody>
      </p:sp>
      <p:sp>
        <p:nvSpPr>
          <p:cNvPr id="5" name="テキスト ボックス 4">
            <a:extLst>
              <a:ext uri="{FF2B5EF4-FFF2-40B4-BE49-F238E27FC236}">
                <a16:creationId xmlns:a16="http://schemas.microsoft.com/office/drawing/2014/main" id="{329D8EC4-AE76-4E06-B253-A9DAA1BA07BC}"/>
              </a:ext>
            </a:extLst>
          </p:cNvPr>
          <p:cNvSpPr txBox="1"/>
          <p:nvPr/>
        </p:nvSpPr>
        <p:spPr>
          <a:xfrm>
            <a:off x="522211" y="1024027"/>
            <a:ext cx="8099577" cy="3046988"/>
          </a:xfrm>
          <a:prstGeom prst="rect">
            <a:avLst/>
          </a:prstGeom>
          <a:noFill/>
          <a:ln>
            <a:noFill/>
          </a:ln>
        </p:spPr>
        <p:txBody>
          <a:bodyPr wrap="square">
            <a:spAutoFit/>
          </a:bodyPr>
          <a:lstStyle/>
          <a:p>
            <a:pPr marL="342900" indent="-342900">
              <a:buFont typeface="+mj-lt"/>
              <a:buAutoNum type="arabicPeriod"/>
            </a:pP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を意識した背景及び現状の説明</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en-US" altLang="ja-JP" sz="2400" dirty="0">
                <a:latin typeface="Meiryo UI" panose="020B0604030504040204" pitchFamily="50" charset="-128"/>
                <a:ea typeface="Meiryo UI" panose="020B0604030504040204" pitchFamily="50" charset="-128"/>
              </a:rPr>
              <a:t>DX</a:t>
            </a:r>
            <a:r>
              <a:rPr lang="ja-JP" altLang="en-US" sz="2400" dirty="0">
                <a:latin typeface="Meiryo UI" panose="020B0604030504040204" pitchFamily="50" charset="-128"/>
                <a:ea typeface="Meiryo UI" panose="020B0604030504040204" pitchFamily="50" charset="-128"/>
              </a:rPr>
              <a:t>に向けた目指す姿</a:t>
            </a:r>
            <a:br>
              <a:rPr lang="en-US" altLang="ja-JP" sz="2400" dirty="0">
                <a:latin typeface="Meiryo UI" panose="020B0604030504040204" pitchFamily="50" charset="-128"/>
                <a:ea typeface="Meiryo UI" panose="020B0604030504040204" pitchFamily="50" charset="-128"/>
              </a:rPr>
            </a:br>
            <a:r>
              <a:rPr lang="en-US" altLang="ja-JP" sz="2400" dirty="0">
                <a:effectLst/>
                <a:latin typeface="Meiryo UI" panose="020B0604030504040204" pitchFamily="50" charset="-128"/>
                <a:ea typeface="Meiryo UI" panose="020B0604030504040204" pitchFamily="50" charset="-128"/>
              </a:rPr>
              <a:t>As-Is</a:t>
            </a:r>
            <a:r>
              <a:rPr lang="ja-JP" altLang="en-US" sz="2400" dirty="0">
                <a:effectLst/>
                <a:latin typeface="Meiryo UI" panose="020B0604030504040204" pitchFamily="50" charset="-128"/>
                <a:ea typeface="Meiryo UI" panose="020B0604030504040204" pitchFamily="50" charset="-128"/>
              </a:rPr>
              <a:t> </a:t>
            </a:r>
            <a:r>
              <a:rPr lang="en-US" altLang="ja-JP" sz="2400" dirty="0">
                <a:effectLst/>
                <a:latin typeface="Meiryo UI" panose="020B0604030504040204" pitchFamily="50" charset="-128"/>
                <a:ea typeface="Meiryo UI" panose="020B0604030504040204" pitchFamily="50" charset="-128"/>
              </a:rPr>
              <a:t>&amp;</a:t>
            </a:r>
            <a:r>
              <a:rPr lang="ja-JP" altLang="en-US" sz="2400" dirty="0">
                <a:effectLst/>
                <a:latin typeface="Meiryo UI" panose="020B0604030504040204" pitchFamily="50" charset="-128"/>
                <a:ea typeface="Meiryo UI" panose="020B0604030504040204" pitchFamily="50" charset="-128"/>
              </a:rPr>
              <a:t> </a:t>
            </a:r>
            <a:r>
              <a:rPr lang="en-US" altLang="ja-JP" sz="2400" dirty="0">
                <a:effectLst/>
                <a:latin typeface="Meiryo UI" panose="020B0604030504040204" pitchFamily="50" charset="-128"/>
                <a:ea typeface="Meiryo UI" panose="020B0604030504040204" pitchFamily="50" charset="-128"/>
              </a:rPr>
              <a:t>To-Be</a:t>
            </a:r>
            <a:r>
              <a:rPr lang="ja-JP" altLang="en-US" sz="2400" dirty="0">
                <a:effectLst/>
                <a:latin typeface="Meiryo UI" panose="020B0604030504040204" pitchFamily="50" charset="-128"/>
                <a:ea typeface="Meiryo UI" panose="020B0604030504040204" pitchFamily="50" charset="-128"/>
              </a:rPr>
              <a:t>　システム機能配置図</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latin typeface="Meiryo UI" panose="020B0604030504040204" pitchFamily="50" charset="-128"/>
                <a:ea typeface="Meiryo UI" panose="020B0604030504040204" pitchFamily="50" charset="-128"/>
              </a:rPr>
              <a:t>実現効果</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latin typeface="Meiryo UI" panose="020B0604030504040204" pitchFamily="50" charset="-128"/>
                <a:ea typeface="Meiryo UI" panose="020B0604030504040204" pitchFamily="50" charset="-128"/>
              </a:rPr>
              <a:t>長期ロードマップ（３～</a:t>
            </a:r>
            <a:r>
              <a:rPr lang="en-US" altLang="ja-JP" sz="2400" dirty="0">
                <a:latin typeface="Meiryo UI" panose="020B0604030504040204" pitchFamily="50" charset="-128"/>
                <a:ea typeface="Meiryo UI" panose="020B0604030504040204" pitchFamily="50" charset="-128"/>
              </a:rPr>
              <a:t>5</a:t>
            </a:r>
            <a:r>
              <a:rPr lang="ja-JP" altLang="en-US" sz="2400" dirty="0">
                <a:latin typeface="Meiryo UI" panose="020B0604030504040204" pitchFamily="50" charset="-128"/>
                <a:ea typeface="Meiryo UI" panose="020B0604030504040204" pitchFamily="50" charset="-128"/>
              </a:rPr>
              <a:t>年）</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latin typeface="Meiryo UI" panose="020B0604030504040204" pitchFamily="50" charset="-128"/>
                <a:ea typeface="Meiryo UI" panose="020B0604030504040204" pitchFamily="50" charset="-128"/>
              </a:rPr>
              <a:t>現在のステージ</a:t>
            </a:r>
            <a:endParaRPr lang="en-US" altLang="ja-JP" sz="24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2400" dirty="0">
                <a:effectLst/>
                <a:latin typeface="Meiryo UI" panose="020B0604030504040204" pitchFamily="50" charset="-128"/>
                <a:ea typeface="Meiryo UI" panose="020B0604030504040204" pitchFamily="50" charset="-128"/>
              </a:rPr>
              <a:t>中日程スケジュール（年間スケジュール）</a:t>
            </a:r>
            <a:endParaRPr lang="en-US" altLang="ja-JP" sz="2400" dirty="0">
              <a:effectLst/>
              <a:latin typeface="Meiryo UI" panose="020B0604030504040204" pitchFamily="50" charset="-128"/>
              <a:ea typeface="Meiryo UI" panose="020B0604030504040204" pitchFamily="50" charset="-128"/>
            </a:endParaRPr>
          </a:p>
          <a:p>
            <a:pPr marL="342900" indent="-342900">
              <a:buFont typeface="+mj-lt"/>
              <a:buAutoNum type="arabicPeriod"/>
            </a:pPr>
            <a:endParaRPr lang="ja-JP" altLang="en-US" sz="2400" dirty="0">
              <a:effectLst/>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pPr lvl="0" fontAlgn="base">
              <a:spcBef>
                <a:spcPct val="0"/>
              </a:spcBef>
              <a:spcAft>
                <a:spcPct val="0"/>
              </a:spcAft>
              <a:defRPr/>
            </a:pPr>
            <a:r>
              <a:rPr lang="en-US" altLang="ja-JP" dirty="0">
                <a:solidFill>
                  <a:prstClr val="black"/>
                </a:solidFill>
              </a:rPr>
              <a:t>DX</a:t>
            </a:r>
            <a:r>
              <a:rPr lang="ja-JP" altLang="en-US" dirty="0">
                <a:solidFill>
                  <a:prstClr val="black"/>
                </a:solidFill>
              </a:rPr>
              <a:t>事業成長モデル　事業計画ひな形</a:t>
            </a:r>
            <a:r>
              <a:rPr lang="en-US" altLang="ja-JP" dirty="0">
                <a:solidFill>
                  <a:prstClr val="black"/>
                </a:solidFill>
              </a:rPr>
              <a:t>【</a:t>
            </a:r>
            <a:r>
              <a:rPr lang="ja-JP" altLang="en-US" dirty="0">
                <a:solidFill>
                  <a:prstClr val="black"/>
                </a:solidFill>
              </a:rPr>
              <a:t>一般様式</a:t>
            </a:r>
            <a:r>
              <a:rPr lang="en-US" altLang="ja-JP">
                <a:solidFill>
                  <a:prstClr val="black"/>
                </a:solidFill>
              </a:rPr>
              <a:t>】</a:t>
            </a:r>
            <a:r>
              <a:rPr lang="ja-JP" altLang="en-US" dirty="0">
                <a:solidFill>
                  <a:prstClr val="black"/>
                </a:solidFill>
              </a:rPr>
              <a:t>　</a:t>
            </a:r>
            <a:r>
              <a:rPr lang="ja-JP" altLang="en-US">
                <a:solidFill>
                  <a:prstClr val="black"/>
                </a:solidFill>
              </a:rPr>
              <a:t>別紙３</a:t>
            </a:r>
            <a:endParaRPr kumimoji="1" lang="en-US" altLang="ja-JP" sz="2000" b="1" i="0" u="none" strike="noStrike" kern="120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139382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10</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effectLst/>
                <a:latin typeface="Meiryo UI" panose="020B0604030504040204" pitchFamily="50" charset="-128"/>
                <a:ea typeface="Meiryo UI" panose="020B0604030504040204" pitchFamily="50" charset="-128"/>
              </a:rPr>
              <a:t>中日程スケジュール（年間スケジュール）</a:t>
            </a:r>
            <a:endParaRPr lang="en-US" altLang="ja-JP" sz="2000" dirty="0">
              <a:effectLst/>
              <a:latin typeface="Meiryo UI" panose="020B0604030504040204" pitchFamily="50" charset="-128"/>
              <a:ea typeface="Meiryo UI" panose="020B0604030504040204" pitchFamily="50" charset="-128"/>
            </a:endParaRPr>
          </a:p>
        </p:txBody>
      </p:sp>
      <p:graphicFrame>
        <p:nvGraphicFramePr>
          <p:cNvPr id="4" name="表 3">
            <a:extLst>
              <a:ext uri="{FF2B5EF4-FFF2-40B4-BE49-F238E27FC236}">
                <a16:creationId xmlns:a16="http://schemas.microsoft.com/office/drawing/2014/main" id="{DFD15023-897B-4D86-86A6-23AA052CA4FA}"/>
              </a:ext>
            </a:extLst>
          </p:cNvPr>
          <p:cNvGraphicFramePr>
            <a:graphicFrameLocks noGrp="1"/>
          </p:cNvGraphicFramePr>
          <p:nvPr>
            <p:extLst>
              <p:ext uri="{D42A27DB-BD31-4B8C-83A1-F6EECF244321}">
                <p14:modId xmlns:p14="http://schemas.microsoft.com/office/powerpoint/2010/main" val="226577919"/>
              </p:ext>
            </p:extLst>
          </p:nvPr>
        </p:nvGraphicFramePr>
        <p:xfrm>
          <a:off x="363774" y="979223"/>
          <a:ext cx="8224411" cy="4776117"/>
        </p:xfrm>
        <a:graphic>
          <a:graphicData uri="http://schemas.openxmlformats.org/drawingml/2006/table">
            <a:tbl>
              <a:tblPr firstRow="1" bandRow="1">
                <a:tableStyleId>{5C22544A-7EE6-4342-B048-85BDC9FD1C3A}</a:tableStyleId>
              </a:tblPr>
              <a:tblGrid>
                <a:gridCol w="632647">
                  <a:extLst>
                    <a:ext uri="{9D8B030D-6E8A-4147-A177-3AD203B41FA5}">
                      <a16:colId xmlns:a16="http://schemas.microsoft.com/office/drawing/2014/main" val="2708188396"/>
                    </a:ext>
                  </a:extLst>
                </a:gridCol>
                <a:gridCol w="632647">
                  <a:extLst>
                    <a:ext uri="{9D8B030D-6E8A-4147-A177-3AD203B41FA5}">
                      <a16:colId xmlns:a16="http://schemas.microsoft.com/office/drawing/2014/main" val="3880451754"/>
                    </a:ext>
                  </a:extLst>
                </a:gridCol>
                <a:gridCol w="632647">
                  <a:extLst>
                    <a:ext uri="{9D8B030D-6E8A-4147-A177-3AD203B41FA5}">
                      <a16:colId xmlns:a16="http://schemas.microsoft.com/office/drawing/2014/main" val="2684191638"/>
                    </a:ext>
                  </a:extLst>
                </a:gridCol>
                <a:gridCol w="632647">
                  <a:extLst>
                    <a:ext uri="{9D8B030D-6E8A-4147-A177-3AD203B41FA5}">
                      <a16:colId xmlns:a16="http://schemas.microsoft.com/office/drawing/2014/main" val="3292811961"/>
                    </a:ext>
                  </a:extLst>
                </a:gridCol>
                <a:gridCol w="632647">
                  <a:extLst>
                    <a:ext uri="{9D8B030D-6E8A-4147-A177-3AD203B41FA5}">
                      <a16:colId xmlns:a16="http://schemas.microsoft.com/office/drawing/2014/main" val="2530957889"/>
                    </a:ext>
                  </a:extLst>
                </a:gridCol>
                <a:gridCol w="632647">
                  <a:extLst>
                    <a:ext uri="{9D8B030D-6E8A-4147-A177-3AD203B41FA5}">
                      <a16:colId xmlns:a16="http://schemas.microsoft.com/office/drawing/2014/main" val="3682438487"/>
                    </a:ext>
                  </a:extLst>
                </a:gridCol>
                <a:gridCol w="632647">
                  <a:extLst>
                    <a:ext uri="{9D8B030D-6E8A-4147-A177-3AD203B41FA5}">
                      <a16:colId xmlns:a16="http://schemas.microsoft.com/office/drawing/2014/main" val="2362065399"/>
                    </a:ext>
                  </a:extLst>
                </a:gridCol>
                <a:gridCol w="632647">
                  <a:extLst>
                    <a:ext uri="{9D8B030D-6E8A-4147-A177-3AD203B41FA5}">
                      <a16:colId xmlns:a16="http://schemas.microsoft.com/office/drawing/2014/main" val="528266754"/>
                    </a:ext>
                  </a:extLst>
                </a:gridCol>
                <a:gridCol w="632647">
                  <a:extLst>
                    <a:ext uri="{9D8B030D-6E8A-4147-A177-3AD203B41FA5}">
                      <a16:colId xmlns:a16="http://schemas.microsoft.com/office/drawing/2014/main" val="475086638"/>
                    </a:ext>
                  </a:extLst>
                </a:gridCol>
                <a:gridCol w="632647">
                  <a:extLst>
                    <a:ext uri="{9D8B030D-6E8A-4147-A177-3AD203B41FA5}">
                      <a16:colId xmlns:a16="http://schemas.microsoft.com/office/drawing/2014/main" val="545045021"/>
                    </a:ext>
                  </a:extLst>
                </a:gridCol>
                <a:gridCol w="632647">
                  <a:extLst>
                    <a:ext uri="{9D8B030D-6E8A-4147-A177-3AD203B41FA5}">
                      <a16:colId xmlns:a16="http://schemas.microsoft.com/office/drawing/2014/main" val="1716602342"/>
                    </a:ext>
                  </a:extLst>
                </a:gridCol>
                <a:gridCol w="632647">
                  <a:extLst>
                    <a:ext uri="{9D8B030D-6E8A-4147-A177-3AD203B41FA5}">
                      <a16:colId xmlns:a16="http://schemas.microsoft.com/office/drawing/2014/main" val="2349678573"/>
                    </a:ext>
                  </a:extLst>
                </a:gridCol>
                <a:gridCol w="632647">
                  <a:extLst>
                    <a:ext uri="{9D8B030D-6E8A-4147-A177-3AD203B41FA5}">
                      <a16:colId xmlns:a16="http://schemas.microsoft.com/office/drawing/2014/main" val="3803218593"/>
                    </a:ext>
                  </a:extLst>
                </a:gridCol>
              </a:tblGrid>
              <a:tr h="631523">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+3</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+4</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+5</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+6</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+7</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+8</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+9</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+10</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+11</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+12</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200" b="0" dirty="0">
                          <a:solidFill>
                            <a:schemeClr val="tx1"/>
                          </a:solidFill>
                          <a:latin typeface="Meiryo UI" panose="020B0604030504040204" pitchFamily="50" charset="-128"/>
                          <a:ea typeface="Meiryo UI" panose="020B0604030504040204" pitchFamily="50" charset="-128"/>
                        </a:rPr>
                        <a:t>N</a:t>
                      </a:r>
                      <a:r>
                        <a:rPr kumimoji="1" lang="ja-JP" altLang="en-US" sz="1200" b="0" dirty="0">
                          <a:solidFill>
                            <a:schemeClr val="tx1"/>
                          </a:solidFill>
                          <a:latin typeface="Meiryo UI" panose="020B0604030504040204" pitchFamily="50" charset="-128"/>
                          <a:ea typeface="Meiryo UI" panose="020B0604030504040204" pitchFamily="50" charset="-128"/>
                        </a:rPr>
                        <a:t>月</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algn="ctr"/>
                      <a:r>
                        <a:rPr kumimoji="1" lang="en-US" altLang="ja-JP" sz="1200" b="0" dirty="0">
                          <a:solidFill>
                            <a:schemeClr val="tx1"/>
                          </a:solidFill>
                          <a:latin typeface="Meiryo UI" panose="020B0604030504040204" pitchFamily="50" charset="-128"/>
                          <a:ea typeface="Meiryo UI" panose="020B0604030504040204" pitchFamily="50" charset="-128"/>
                        </a:rPr>
                        <a:t>+13</a:t>
                      </a:r>
                      <a:endParaRPr kumimoji="1" lang="ja-JP" altLang="en-US" sz="12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610356"/>
                  </a:ext>
                </a:extLst>
              </a:tr>
              <a:tr h="2072297">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4832108"/>
                  </a:ext>
                </a:extLst>
              </a:tr>
              <a:tr h="2072297">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7411626"/>
                  </a:ext>
                </a:extLst>
              </a:tr>
            </a:tbl>
          </a:graphicData>
        </a:graphic>
      </p:graphicFrame>
    </p:spTree>
    <p:extLst>
      <p:ext uri="{BB962C8B-B14F-4D97-AF65-F5344CB8AC3E}">
        <p14:creationId xmlns:p14="http://schemas.microsoft.com/office/powerpoint/2010/main" val="829953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2</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en-US" altLang="ja-JP" sz="2000" dirty="0"/>
              <a:t>DX</a:t>
            </a:r>
            <a:r>
              <a:rPr lang="ja-JP" altLang="en-US" sz="2000" dirty="0"/>
              <a:t>を意識した背景及び現状の説明</a:t>
            </a:r>
            <a:endParaRPr lang="en-US" altLang="ja-JP" sz="2000" dirty="0"/>
          </a:p>
        </p:txBody>
      </p:sp>
      <p:sp>
        <p:nvSpPr>
          <p:cNvPr id="2" name="正方形/長方形 1">
            <a:extLst>
              <a:ext uri="{FF2B5EF4-FFF2-40B4-BE49-F238E27FC236}">
                <a16:creationId xmlns:a16="http://schemas.microsoft.com/office/drawing/2014/main" id="{20C4662E-B03D-441D-A5B5-542007F16320}"/>
              </a:ext>
            </a:extLst>
          </p:cNvPr>
          <p:cNvSpPr/>
          <p:nvPr/>
        </p:nvSpPr>
        <p:spPr>
          <a:xfrm>
            <a:off x="418653" y="887504"/>
            <a:ext cx="8321937" cy="2124635"/>
          </a:xfrm>
          <a:prstGeom prst="rect">
            <a:avLst/>
          </a:prstGeom>
          <a:noFill/>
          <a:ln>
            <a:solidFill>
              <a:schemeClr val="tx1"/>
            </a:solidFill>
          </a:ln>
        </p:spPr>
        <p:txBody>
          <a:bodyPr wrap="square" rtlCol="0" anchor="ctr">
            <a:noAutofit/>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11D9040-7BCD-452B-98CF-EA0A2FDDB7C8}"/>
              </a:ext>
            </a:extLst>
          </p:cNvPr>
          <p:cNvSpPr/>
          <p:nvPr/>
        </p:nvSpPr>
        <p:spPr>
          <a:xfrm>
            <a:off x="418653" y="3653109"/>
            <a:ext cx="8321937" cy="2514609"/>
          </a:xfrm>
          <a:prstGeom prst="rect">
            <a:avLst/>
          </a:prstGeom>
          <a:noFill/>
          <a:ln>
            <a:solidFill>
              <a:schemeClr val="tx1"/>
            </a:solidFill>
          </a:ln>
        </p:spPr>
        <p:txBody>
          <a:bodyPr wrap="square" rtlCol="0" anchor="ctr">
            <a:noAutofit/>
          </a:bodyPr>
          <a:lstStyle/>
          <a:p>
            <a:pPr marL="228600" indent="-2286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600" dirty="0">
              <a:solidFill>
                <a:schemeClr val="tx1"/>
              </a:solidFill>
              <a:latin typeface="Meiryo UI" panose="020B0604030504040204" pitchFamily="50" charset="-128"/>
              <a:ea typeface="Meiryo UI" panose="020B0604030504040204" pitchFamily="50" charset="-128"/>
            </a:endParaRPr>
          </a:p>
          <a:p>
            <a:pPr marL="228600" indent="-2286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600" dirty="0">
              <a:solidFill>
                <a:schemeClr val="tx1"/>
              </a:solidFill>
              <a:latin typeface="Meiryo UI" panose="020B0604030504040204" pitchFamily="50" charset="-128"/>
              <a:ea typeface="Meiryo UI" panose="020B0604030504040204" pitchFamily="50" charset="-128"/>
            </a:endParaRPr>
          </a:p>
          <a:p>
            <a:pPr marL="228600" indent="-2286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600" dirty="0">
              <a:solidFill>
                <a:schemeClr val="tx1"/>
              </a:solidFill>
              <a:latin typeface="Meiryo UI" panose="020B0604030504040204" pitchFamily="50" charset="-128"/>
              <a:ea typeface="Meiryo UI" panose="020B0604030504040204" pitchFamily="50" charset="-128"/>
            </a:endParaRPr>
          </a:p>
          <a:p>
            <a:pPr marL="228600" indent="-228600">
              <a:buFont typeface="+mj-lt"/>
              <a:buAutoNum type="arabicPeriod"/>
            </a:pPr>
            <a:endParaRPr lang="en-US" altLang="ja-JP" sz="1600" dirty="0">
              <a:latin typeface="Meiryo UI" panose="020B0604030504040204" pitchFamily="50" charset="-128"/>
              <a:ea typeface="Meiryo UI" panose="020B0604030504040204" pitchFamily="50" charset="-128"/>
            </a:endParaRPr>
          </a:p>
          <a:p>
            <a:pPr marL="228600" indent="-228600">
              <a:buFont typeface="+mj-lt"/>
              <a:buAutoNum type="arabicPeriod"/>
            </a:pP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2A3A339F-D4B4-4BF0-BEC4-95E80F5BD542}"/>
              </a:ext>
            </a:extLst>
          </p:cNvPr>
          <p:cNvSpPr txBox="1"/>
          <p:nvPr/>
        </p:nvSpPr>
        <p:spPr>
          <a:xfrm>
            <a:off x="418653" y="528918"/>
            <a:ext cx="2727959" cy="358586"/>
          </a:xfrm>
          <a:prstGeom prst="rect">
            <a:avLst/>
          </a:prstGeom>
          <a:solidFill>
            <a:srgbClr val="002060"/>
          </a:solidFill>
          <a:ln>
            <a:noFill/>
          </a:ln>
        </p:spPr>
        <p:txBody>
          <a:bodyPr wrap="none" rtlCol="0">
            <a:noAutofit/>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事業を取り巻く環境</a:t>
            </a:r>
          </a:p>
        </p:txBody>
      </p:sp>
      <p:sp>
        <p:nvSpPr>
          <p:cNvPr id="8" name="テキスト ボックス 7">
            <a:extLst>
              <a:ext uri="{FF2B5EF4-FFF2-40B4-BE49-F238E27FC236}">
                <a16:creationId xmlns:a16="http://schemas.microsoft.com/office/drawing/2014/main" id="{561EEE07-0D2F-412C-8B5D-C13B5685AA43}"/>
              </a:ext>
            </a:extLst>
          </p:cNvPr>
          <p:cNvSpPr txBox="1"/>
          <p:nvPr/>
        </p:nvSpPr>
        <p:spPr>
          <a:xfrm>
            <a:off x="418653" y="3290039"/>
            <a:ext cx="2727959" cy="358586"/>
          </a:xfrm>
          <a:prstGeom prst="rect">
            <a:avLst/>
          </a:prstGeom>
          <a:solidFill>
            <a:srgbClr val="002060"/>
          </a:solidFill>
          <a:ln>
            <a:noFill/>
          </a:ln>
        </p:spPr>
        <p:txBody>
          <a:bodyPr wrap="none" rtlCol="0">
            <a:noAutofit/>
          </a:bodyPr>
          <a:lstStyle/>
          <a:p>
            <a:pPr algn="ctr"/>
            <a:r>
              <a:rPr kumimoji="1" lang="ja-JP" altLang="en-US" sz="1600" dirty="0">
                <a:solidFill>
                  <a:schemeClr val="bg1"/>
                </a:solidFill>
                <a:latin typeface="Meiryo UI" panose="020B0604030504040204" pitchFamily="50" charset="-128"/>
                <a:ea typeface="Meiryo UI" panose="020B0604030504040204" pitchFamily="50" charset="-128"/>
              </a:rPr>
              <a:t>デジタル化に関連する課題</a:t>
            </a:r>
          </a:p>
        </p:txBody>
      </p:sp>
    </p:spTree>
    <p:extLst>
      <p:ext uri="{BB962C8B-B14F-4D97-AF65-F5344CB8AC3E}">
        <p14:creationId xmlns:p14="http://schemas.microsoft.com/office/powerpoint/2010/main" val="187776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3</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707886"/>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に向けた目指す姿</a:t>
            </a:r>
            <a:br>
              <a:rPr lang="en-US" altLang="ja-JP" sz="2000" dirty="0">
                <a:latin typeface="Meiryo UI" panose="020B0604030504040204" pitchFamily="50" charset="-128"/>
                <a:ea typeface="Meiryo UI" panose="020B0604030504040204" pitchFamily="50" charset="-128"/>
              </a:rPr>
            </a:br>
            <a:r>
              <a:rPr lang="ja-JP" altLang="en-US" sz="2000" dirty="0">
                <a:effectLst/>
                <a:latin typeface="Meiryo UI" panose="020B0604030504040204" pitchFamily="50" charset="-128"/>
                <a:ea typeface="Meiryo UI" panose="020B0604030504040204" pitchFamily="50" charset="-128"/>
              </a:rPr>
              <a:t>現状のシステム機能配置図</a:t>
            </a:r>
            <a:endParaRPr lang="en-US" altLang="ja-JP" sz="2000"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F32C6C84-C820-4B7D-90BE-B6206042917D}"/>
              </a:ext>
            </a:extLst>
          </p:cNvPr>
          <p:cNvSpPr/>
          <p:nvPr/>
        </p:nvSpPr>
        <p:spPr>
          <a:xfrm>
            <a:off x="432235" y="3352799"/>
            <a:ext cx="1102659" cy="2627393"/>
          </a:xfrm>
          <a:prstGeom prst="rect">
            <a:avLst/>
          </a:prstGeom>
          <a:noFill/>
          <a:ln>
            <a:solidFill>
              <a:schemeClr val="tx1"/>
            </a:solidFill>
          </a:ln>
        </p:spPr>
        <p:txBody>
          <a:bodyPr vert="eaVert" wrap="square" rtlCol="0" anchor="b">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顧客管理</a:t>
            </a:r>
            <a:r>
              <a:rPr kumimoji="1" lang="en-US" altLang="ja-JP" sz="1200" dirty="0">
                <a:solidFill>
                  <a:schemeClr val="tx1"/>
                </a:solidFill>
                <a:latin typeface="Meiryo UI" panose="020B0604030504040204" pitchFamily="50" charset="-128"/>
                <a:ea typeface="Meiryo UI" panose="020B0604030504040204" pitchFamily="50" charset="-128"/>
              </a:rPr>
              <a:t>(CRM) </a:t>
            </a:r>
            <a:r>
              <a:rPr kumimoji="1" lang="ja-JP" altLang="en-US" sz="1200" dirty="0">
                <a:solidFill>
                  <a:schemeClr val="tx1"/>
                </a:solidFill>
                <a:latin typeface="Meiryo UI" panose="020B0604030504040204" pitchFamily="50" charset="-128"/>
                <a:ea typeface="Meiryo UI" panose="020B0604030504040204" pitchFamily="50" charset="-128"/>
              </a:rPr>
              <a:t>・営業支援</a:t>
            </a:r>
            <a:r>
              <a:rPr kumimoji="1" lang="en-US" altLang="ja-JP" sz="1200" dirty="0">
                <a:solidFill>
                  <a:schemeClr val="tx1"/>
                </a:solidFill>
                <a:latin typeface="Meiryo UI" panose="020B0604030504040204" pitchFamily="50" charset="-128"/>
                <a:ea typeface="Meiryo UI" panose="020B0604030504040204" pitchFamily="50" charset="-128"/>
              </a:rPr>
              <a:t>(SFA)</a:t>
            </a:r>
          </a:p>
        </p:txBody>
      </p:sp>
      <p:sp>
        <p:nvSpPr>
          <p:cNvPr id="5" name="正方形/長方形 4">
            <a:extLst>
              <a:ext uri="{FF2B5EF4-FFF2-40B4-BE49-F238E27FC236}">
                <a16:creationId xmlns:a16="http://schemas.microsoft.com/office/drawing/2014/main" id="{37A4895C-0B12-422C-8CAC-FE876D1D806E}"/>
              </a:ext>
            </a:extLst>
          </p:cNvPr>
          <p:cNvSpPr/>
          <p:nvPr/>
        </p:nvSpPr>
        <p:spPr>
          <a:xfrm>
            <a:off x="1801905" y="1102657"/>
            <a:ext cx="5701553" cy="1237131"/>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会計業務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495B38C-A6C3-4762-90CC-74196A2FB096}"/>
              </a:ext>
            </a:extLst>
          </p:cNvPr>
          <p:cNvSpPr/>
          <p:nvPr/>
        </p:nvSpPr>
        <p:spPr>
          <a:xfrm>
            <a:off x="2043954" y="1483658"/>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財務会計システム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FED5DD00-8DDE-4CB8-BCEF-467E80259CE0}"/>
              </a:ext>
            </a:extLst>
          </p:cNvPr>
          <p:cNvSpPr/>
          <p:nvPr/>
        </p:nvSpPr>
        <p:spPr>
          <a:xfrm>
            <a:off x="4761109" y="1483658"/>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管理会計システム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07C3B91-3AF7-40C0-BFFA-45470982B398}"/>
              </a:ext>
            </a:extLst>
          </p:cNvPr>
          <p:cNvSpPr/>
          <p:nvPr/>
        </p:nvSpPr>
        <p:spPr>
          <a:xfrm>
            <a:off x="1901880" y="2501829"/>
            <a:ext cx="2662521" cy="707886"/>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販売管理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5929FB25-F70A-43E3-A1E8-BF5BF7F6B0CD}"/>
              </a:ext>
            </a:extLst>
          </p:cNvPr>
          <p:cNvSpPr/>
          <p:nvPr/>
        </p:nvSpPr>
        <p:spPr>
          <a:xfrm>
            <a:off x="7682751" y="1089210"/>
            <a:ext cx="1102659" cy="1250578"/>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経費精算</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A3BCDC44-A42D-467F-A3B7-6FCBA551FC18}"/>
              </a:ext>
            </a:extLst>
          </p:cNvPr>
          <p:cNvSpPr/>
          <p:nvPr/>
        </p:nvSpPr>
        <p:spPr>
          <a:xfrm>
            <a:off x="1801905" y="3325905"/>
            <a:ext cx="6983505" cy="2654288"/>
          </a:xfrm>
          <a:prstGeom prst="rect">
            <a:avLst/>
          </a:prstGeom>
          <a:noFill/>
          <a:ln>
            <a:solidFill>
              <a:schemeClr val="tx1"/>
            </a:solidFill>
          </a:ln>
        </p:spPr>
        <p:txBody>
          <a:bodyPr vert="horz" wrap="square" rtlCol="0" anchor="t">
            <a:noAutofit/>
          </a:bodyPr>
          <a:lstStyle/>
          <a:p>
            <a:pPr algn="ctr"/>
            <a:r>
              <a:rPr lang="ja-JP" altLang="en-US" sz="1200" dirty="0">
                <a:latin typeface="Meiryo UI" panose="020B0604030504040204" pitchFamily="50" charset="-128"/>
                <a:ea typeface="Meiryo UI" panose="020B0604030504040204" pitchFamily="50" charset="-128"/>
              </a:rPr>
              <a:t>基幹業務管理システム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１</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69386B0A-1D6E-4D60-BBF3-C3C032FC76C3}"/>
              </a:ext>
            </a:extLst>
          </p:cNvPr>
          <p:cNvSpPr/>
          <p:nvPr/>
        </p:nvSpPr>
        <p:spPr>
          <a:xfrm>
            <a:off x="7682750" y="2498491"/>
            <a:ext cx="1102659" cy="707886"/>
          </a:xfrm>
          <a:prstGeom prst="rect">
            <a:avLst/>
          </a:prstGeom>
          <a:noFill/>
          <a:ln>
            <a:solidFill>
              <a:schemeClr val="tx1"/>
            </a:solidFill>
          </a:ln>
        </p:spPr>
        <p:txBody>
          <a:bodyPr vert="horz" wrap="square" rtlCol="0" anchor="t">
            <a:noAutofit/>
          </a:bodyPr>
          <a:lstStyle/>
          <a:p>
            <a:pPr algn="ctr"/>
            <a:r>
              <a:rPr lang="ja-JP" altLang="en-US" sz="1200" dirty="0">
                <a:latin typeface="Meiryo UI" panose="020B0604030504040204" pitchFamily="50" charset="-128"/>
                <a:ea typeface="Meiryo UI" panose="020B0604030504040204" pitchFamily="50" charset="-128"/>
              </a:rPr>
              <a:t>人事システム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21FDD249-D373-42D4-A736-42EDFFD589D3}"/>
              </a:ext>
            </a:extLst>
          </p:cNvPr>
          <p:cNvSpPr txBox="1"/>
          <p:nvPr/>
        </p:nvSpPr>
        <p:spPr>
          <a:xfrm>
            <a:off x="259976" y="1308847"/>
            <a:ext cx="1272986" cy="376518"/>
          </a:xfrm>
          <a:prstGeom prst="rect">
            <a:avLst/>
          </a:prstGeom>
          <a:noFill/>
          <a:ln>
            <a:noFill/>
          </a:ln>
        </p:spPr>
        <p:txBody>
          <a:bodyPr wrap="none" rtlCol="0">
            <a:noAutofit/>
          </a:bodyPr>
          <a:lstStyle/>
          <a:p>
            <a:pPr algn="l"/>
            <a:r>
              <a:rPr lang="ja-JP" altLang="en-US" sz="1400" b="1" dirty="0">
                <a:solidFill>
                  <a:srgbClr val="C00000"/>
                </a:solidFill>
                <a:latin typeface="Meiryo UI" panose="020B0604030504040204" pitchFamily="50" charset="-128"/>
                <a:ea typeface="Meiryo UI" panose="020B0604030504040204" pitchFamily="50" charset="-128"/>
              </a:rPr>
              <a:t>手作業</a:t>
            </a:r>
            <a:r>
              <a:rPr lang="en-US" altLang="ja-JP" sz="1400" b="1" dirty="0">
                <a:solidFill>
                  <a:srgbClr val="C00000"/>
                </a:solidFill>
                <a:latin typeface="Meiryo UI" panose="020B0604030504040204" pitchFamily="50" charset="-128"/>
                <a:ea typeface="Meiryo UI" panose="020B0604030504040204" pitchFamily="50" charset="-128"/>
              </a:rPr>
              <a:t>(Excel</a:t>
            </a:r>
            <a:r>
              <a:rPr lang="ja-JP" altLang="en-US" sz="1400" b="1" dirty="0">
                <a:solidFill>
                  <a:srgbClr val="C00000"/>
                </a:solidFill>
                <a:latin typeface="Meiryo UI" panose="020B0604030504040204" pitchFamily="50" charset="-128"/>
                <a:ea typeface="Meiryo UI" panose="020B0604030504040204" pitchFamily="50" charset="-128"/>
              </a:rPr>
              <a:t>等</a:t>
            </a:r>
            <a:r>
              <a:rPr lang="en-US" altLang="ja-JP" sz="1400" b="1" dirty="0">
                <a:solidFill>
                  <a:srgbClr val="C00000"/>
                </a:solidFill>
                <a:latin typeface="Meiryo UI" panose="020B0604030504040204" pitchFamily="50" charset="-128"/>
                <a:ea typeface="Meiryo UI" panose="020B0604030504040204" pitchFamily="50" charset="-128"/>
              </a:rPr>
              <a:t>)</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845F267-7678-4F78-A423-DC383A54DDB1}"/>
              </a:ext>
            </a:extLst>
          </p:cNvPr>
          <p:cNvSpPr txBox="1"/>
          <p:nvPr/>
        </p:nvSpPr>
        <p:spPr>
          <a:xfrm>
            <a:off x="259976" y="1604682"/>
            <a:ext cx="1248026" cy="376518"/>
          </a:xfrm>
          <a:prstGeom prst="rect">
            <a:avLst/>
          </a:prstGeom>
          <a:noFill/>
          <a:ln>
            <a:noFill/>
          </a:ln>
        </p:spPr>
        <p:txBody>
          <a:bodyPr wrap="none" rtlCol="0">
            <a:noAutofit/>
          </a:bodyPr>
          <a:lstStyle/>
          <a:p>
            <a:pPr algn="l"/>
            <a:r>
              <a:rPr lang="en-US" altLang="ja-JP" sz="1400" b="1" dirty="0">
                <a:solidFill>
                  <a:srgbClr val="C00000"/>
                </a:solidFill>
                <a:latin typeface="Meiryo UI" panose="020B0604030504040204" pitchFamily="50" charset="-128"/>
                <a:ea typeface="Meiryo UI" panose="020B0604030504040204" pitchFamily="50" charset="-128"/>
              </a:rPr>
              <a:t>XXX</a:t>
            </a:r>
            <a:r>
              <a:rPr lang="ja-JP" altLang="en-US" sz="1400" b="1" dirty="0">
                <a:solidFill>
                  <a:srgbClr val="C00000"/>
                </a:solidFill>
                <a:latin typeface="Meiryo UI" panose="020B0604030504040204" pitchFamily="50" charset="-128"/>
                <a:ea typeface="Meiryo UI" panose="020B0604030504040204" pitchFamily="50" charset="-128"/>
              </a:rPr>
              <a:t>システム</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3093D1CB-CAE6-42C1-B69A-F3DF68C1A2E2}"/>
              </a:ext>
            </a:extLst>
          </p:cNvPr>
          <p:cNvSpPr/>
          <p:nvPr/>
        </p:nvSpPr>
        <p:spPr>
          <a:xfrm>
            <a:off x="4840937" y="2498817"/>
            <a:ext cx="2662521" cy="707886"/>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購買販売管理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51F95F2-63F7-45AE-B684-94572B313675}"/>
              </a:ext>
            </a:extLst>
          </p:cNvPr>
          <p:cNvSpPr txBox="1"/>
          <p:nvPr/>
        </p:nvSpPr>
        <p:spPr>
          <a:xfrm>
            <a:off x="430304" y="5946833"/>
            <a:ext cx="8444756" cy="515470"/>
          </a:xfrm>
          <a:prstGeom prst="rect">
            <a:avLst/>
          </a:prstGeom>
          <a:noFill/>
          <a:ln>
            <a:noFill/>
          </a:ln>
        </p:spPr>
        <p:txBody>
          <a:bodyPr wrap="square" rtlCol="0">
            <a:noAutofit/>
          </a:bodyPr>
          <a:lstStyle/>
          <a:p>
            <a:pPr algn="l"/>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１　基幹業務システム部分には、基幹業務を管理するシステム名称が当てはまるイメージとなります。</a:t>
            </a:r>
            <a:r>
              <a:rPr lang="ja-JP" altLang="en-US" sz="1200" dirty="0">
                <a:latin typeface="Meiryo UI" panose="020B0604030504040204" pitchFamily="50" charset="-128"/>
                <a:ea typeface="Meiryo UI" panose="020B0604030504040204" pitchFamily="50" charset="-128"/>
              </a:rPr>
              <a:t>例として、建設業であれば、工事管理の仕組み、介護事業であれば、介護システム、サービス業であれば、物流業であれば物流システム等が該当します。</a:t>
            </a:r>
            <a:endParaRPr kumimoji="1" lang="ja-JP" altLang="en-US" sz="1200" dirty="0">
              <a:latin typeface="Meiryo UI" panose="020B0604030504040204" pitchFamily="50" charset="-128"/>
              <a:ea typeface="Meiryo UI" panose="020B0604030504040204" pitchFamily="50" charset="-128"/>
            </a:endParaRPr>
          </a:p>
        </p:txBody>
      </p:sp>
      <p:sp>
        <p:nvSpPr>
          <p:cNvPr id="25" name="四角形: 角を丸くする 24">
            <a:extLst>
              <a:ext uri="{FF2B5EF4-FFF2-40B4-BE49-F238E27FC236}">
                <a16:creationId xmlns:a16="http://schemas.microsoft.com/office/drawing/2014/main" id="{17306001-E805-437B-8D9E-DE07F8DD50E7}"/>
              </a:ext>
            </a:extLst>
          </p:cNvPr>
          <p:cNvSpPr/>
          <p:nvPr/>
        </p:nvSpPr>
        <p:spPr>
          <a:xfrm>
            <a:off x="1649506" y="788514"/>
            <a:ext cx="5925670" cy="5191678"/>
          </a:xfrm>
          <a:prstGeom prst="roundRect">
            <a:avLst>
              <a:gd name="adj" fmla="val 2619"/>
            </a:avLst>
          </a:prstGeom>
          <a:noFill/>
          <a:ln w="38100">
            <a:solidFill>
              <a:srgbClr val="00B0F0"/>
            </a:solidFill>
          </a:ln>
        </p:spPr>
        <p:txBody>
          <a:bodyPr wrap="square" rtlCol="0" anchor="t">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ERP</a:t>
            </a:r>
            <a:r>
              <a:rPr kumimoji="1" lang="ja-JP" altLang="en-US" sz="1400" b="1" dirty="0">
                <a:solidFill>
                  <a:schemeClr val="tx1"/>
                </a:solidFill>
                <a:latin typeface="Meiryo UI" panose="020B0604030504040204" pitchFamily="50" charset="-128"/>
                <a:ea typeface="Meiryo UI" panose="020B0604030504040204" pitchFamily="50" charset="-128"/>
              </a:rPr>
              <a:t>システム領域</a:t>
            </a:r>
          </a:p>
        </p:txBody>
      </p:sp>
    </p:spTree>
    <p:extLst>
      <p:ext uri="{BB962C8B-B14F-4D97-AF65-F5344CB8AC3E}">
        <p14:creationId xmlns:p14="http://schemas.microsoft.com/office/powerpoint/2010/main" val="325677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4</a:t>
            </a:fld>
            <a:endParaRPr lang="ja-JP" altLang="en-US"/>
          </a:p>
        </p:txBody>
      </p:sp>
      <p:sp>
        <p:nvSpPr>
          <p:cNvPr id="4" name="正方形/長方形 3">
            <a:extLst>
              <a:ext uri="{FF2B5EF4-FFF2-40B4-BE49-F238E27FC236}">
                <a16:creationId xmlns:a16="http://schemas.microsoft.com/office/drawing/2014/main" id="{F32C6C84-C820-4B7D-90BE-B6206042917D}"/>
              </a:ext>
            </a:extLst>
          </p:cNvPr>
          <p:cNvSpPr/>
          <p:nvPr/>
        </p:nvSpPr>
        <p:spPr>
          <a:xfrm>
            <a:off x="432235" y="3352799"/>
            <a:ext cx="1102659" cy="2627393"/>
          </a:xfrm>
          <a:prstGeom prst="rect">
            <a:avLst/>
          </a:prstGeom>
          <a:noFill/>
          <a:ln>
            <a:solidFill>
              <a:schemeClr val="tx1"/>
            </a:solidFill>
          </a:ln>
        </p:spPr>
        <p:txBody>
          <a:bodyPr vert="eaVert" wrap="square" rtlCol="0" anchor="b">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顧客管理</a:t>
            </a:r>
            <a:r>
              <a:rPr kumimoji="1" lang="en-US" altLang="ja-JP" sz="1200" dirty="0">
                <a:solidFill>
                  <a:schemeClr val="tx1"/>
                </a:solidFill>
                <a:latin typeface="Meiryo UI" panose="020B0604030504040204" pitchFamily="50" charset="-128"/>
                <a:ea typeface="Meiryo UI" panose="020B0604030504040204" pitchFamily="50" charset="-128"/>
              </a:rPr>
              <a:t>(CRM) </a:t>
            </a:r>
            <a:r>
              <a:rPr kumimoji="1" lang="ja-JP" altLang="en-US" sz="1200" dirty="0">
                <a:solidFill>
                  <a:schemeClr val="tx1"/>
                </a:solidFill>
                <a:latin typeface="Meiryo UI" panose="020B0604030504040204" pitchFamily="50" charset="-128"/>
                <a:ea typeface="Meiryo UI" panose="020B0604030504040204" pitchFamily="50" charset="-128"/>
              </a:rPr>
              <a:t>・営業支援</a:t>
            </a:r>
            <a:r>
              <a:rPr kumimoji="1" lang="en-US" altLang="ja-JP" sz="1200" dirty="0">
                <a:solidFill>
                  <a:schemeClr val="tx1"/>
                </a:solidFill>
                <a:latin typeface="Meiryo UI" panose="020B0604030504040204" pitchFamily="50" charset="-128"/>
                <a:ea typeface="Meiryo UI" panose="020B0604030504040204" pitchFamily="50" charset="-128"/>
              </a:rPr>
              <a:t>(SFA)</a:t>
            </a:r>
          </a:p>
        </p:txBody>
      </p:sp>
      <p:sp>
        <p:nvSpPr>
          <p:cNvPr id="5" name="正方形/長方形 4">
            <a:extLst>
              <a:ext uri="{FF2B5EF4-FFF2-40B4-BE49-F238E27FC236}">
                <a16:creationId xmlns:a16="http://schemas.microsoft.com/office/drawing/2014/main" id="{37A4895C-0B12-422C-8CAC-FE876D1D806E}"/>
              </a:ext>
            </a:extLst>
          </p:cNvPr>
          <p:cNvSpPr/>
          <p:nvPr/>
        </p:nvSpPr>
        <p:spPr>
          <a:xfrm>
            <a:off x="1801905" y="1102657"/>
            <a:ext cx="5701553" cy="1237131"/>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会計業務</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8495B38C-A6C3-4762-90CC-74196A2FB096}"/>
              </a:ext>
            </a:extLst>
          </p:cNvPr>
          <p:cNvSpPr/>
          <p:nvPr/>
        </p:nvSpPr>
        <p:spPr>
          <a:xfrm>
            <a:off x="2043954" y="1483658"/>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財務会計システム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FED5DD00-8DDE-4CB8-BCEF-467E80259CE0}"/>
              </a:ext>
            </a:extLst>
          </p:cNvPr>
          <p:cNvSpPr/>
          <p:nvPr/>
        </p:nvSpPr>
        <p:spPr>
          <a:xfrm>
            <a:off x="4761109" y="1483658"/>
            <a:ext cx="2520447" cy="618566"/>
          </a:xfrm>
          <a:prstGeom prst="rect">
            <a:avLst/>
          </a:prstGeom>
          <a:noFill/>
          <a:ln>
            <a:solidFill>
              <a:schemeClr val="tx1"/>
            </a:solidFill>
          </a:ln>
        </p:spPr>
        <p:txBody>
          <a:bodyPr vert="horz" wrap="square" rtlCol="0" anchor="t">
            <a:noAutofit/>
          </a:bodyPr>
          <a:lstStyle/>
          <a:p>
            <a:pPr algn="ctr"/>
            <a:r>
              <a:rPr kumimoji="1" lang="ja-JP" altLang="en-US" sz="1200" dirty="0">
                <a:solidFill>
                  <a:schemeClr val="tx1"/>
                </a:solidFill>
                <a:latin typeface="Meiryo UI" panose="020B0604030504040204" pitchFamily="50" charset="-128"/>
                <a:ea typeface="Meiryo UI" panose="020B0604030504040204" pitchFamily="50" charset="-128"/>
              </a:rPr>
              <a:t>管理会計システム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807C3B91-3AF7-40C0-BFFA-45470982B398}"/>
              </a:ext>
            </a:extLst>
          </p:cNvPr>
          <p:cNvSpPr/>
          <p:nvPr/>
        </p:nvSpPr>
        <p:spPr>
          <a:xfrm>
            <a:off x="1901880" y="2501829"/>
            <a:ext cx="2662521" cy="707886"/>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販売管理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5929FB25-F70A-43E3-A1E8-BF5BF7F6B0CD}"/>
              </a:ext>
            </a:extLst>
          </p:cNvPr>
          <p:cNvSpPr/>
          <p:nvPr/>
        </p:nvSpPr>
        <p:spPr>
          <a:xfrm>
            <a:off x="7682751" y="1089210"/>
            <a:ext cx="1102659" cy="1250578"/>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経費精算</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A3BCDC44-A42D-467F-A3B7-6FCBA551FC18}"/>
              </a:ext>
            </a:extLst>
          </p:cNvPr>
          <p:cNvSpPr/>
          <p:nvPr/>
        </p:nvSpPr>
        <p:spPr>
          <a:xfrm>
            <a:off x="1801905" y="3325905"/>
            <a:ext cx="6983505" cy="2654288"/>
          </a:xfrm>
          <a:prstGeom prst="rect">
            <a:avLst/>
          </a:prstGeom>
          <a:noFill/>
          <a:ln>
            <a:solidFill>
              <a:schemeClr val="tx1"/>
            </a:solidFill>
          </a:ln>
        </p:spPr>
        <p:txBody>
          <a:bodyPr vert="horz" wrap="square" rtlCol="0" anchor="t">
            <a:noAutofit/>
          </a:bodyPr>
          <a:lstStyle/>
          <a:p>
            <a:pPr algn="ctr"/>
            <a:r>
              <a:rPr lang="ja-JP" altLang="en-US" sz="1200" dirty="0">
                <a:latin typeface="Meiryo UI" panose="020B0604030504040204" pitchFamily="50" charset="-128"/>
                <a:ea typeface="Meiryo UI" panose="020B0604030504040204" pitchFamily="50" charset="-128"/>
              </a:rPr>
              <a:t>基幹業務管理システム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１</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69386B0A-1D6E-4D60-BBF3-C3C032FC76C3}"/>
              </a:ext>
            </a:extLst>
          </p:cNvPr>
          <p:cNvSpPr/>
          <p:nvPr/>
        </p:nvSpPr>
        <p:spPr>
          <a:xfrm>
            <a:off x="7682750" y="2498491"/>
            <a:ext cx="1102659" cy="707886"/>
          </a:xfrm>
          <a:prstGeom prst="rect">
            <a:avLst/>
          </a:prstGeom>
          <a:noFill/>
          <a:ln>
            <a:solidFill>
              <a:schemeClr val="tx1"/>
            </a:solidFill>
          </a:ln>
        </p:spPr>
        <p:txBody>
          <a:bodyPr vert="horz" wrap="square" rtlCol="0" anchor="t">
            <a:noAutofit/>
          </a:bodyPr>
          <a:lstStyle/>
          <a:p>
            <a:pPr algn="ctr"/>
            <a:r>
              <a:rPr lang="ja-JP" altLang="en-US" sz="1200" dirty="0">
                <a:latin typeface="Meiryo UI" panose="020B0604030504040204" pitchFamily="50" charset="-128"/>
                <a:ea typeface="Meiryo UI" panose="020B0604030504040204" pitchFamily="50" charset="-128"/>
              </a:rPr>
              <a:t>人事システム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21FDD249-D373-42D4-A736-42EDFFD589D3}"/>
              </a:ext>
            </a:extLst>
          </p:cNvPr>
          <p:cNvSpPr txBox="1"/>
          <p:nvPr/>
        </p:nvSpPr>
        <p:spPr>
          <a:xfrm>
            <a:off x="259976" y="1308847"/>
            <a:ext cx="1272986" cy="376518"/>
          </a:xfrm>
          <a:prstGeom prst="rect">
            <a:avLst/>
          </a:prstGeom>
          <a:noFill/>
          <a:ln>
            <a:noFill/>
          </a:ln>
        </p:spPr>
        <p:txBody>
          <a:bodyPr wrap="none" rtlCol="0">
            <a:noAutofit/>
          </a:bodyPr>
          <a:lstStyle/>
          <a:p>
            <a:pPr algn="l"/>
            <a:r>
              <a:rPr lang="ja-JP" altLang="en-US" sz="1400" b="1" dirty="0">
                <a:solidFill>
                  <a:srgbClr val="C00000"/>
                </a:solidFill>
                <a:latin typeface="Meiryo UI" panose="020B0604030504040204" pitchFamily="50" charset="-128"/>
                <a:ea typeface="Meiryo UI" panose="020B0604030504040204" pitchFamily="50" charset="-128"/>
              </a:rPr>
              <a:t>手作業</a:t>
            </a:r>
            <a:r>
              <a:rPr lang="en-US" altLang="ja-JP" sz="1400" b="1" dirty="0">
                <a:solidFill>
                  <a:srgbClr val="C00000"/>
                </a:solidFill>
                <a:latin typeface="Meiryo UI" panose="020B0604030504040204" pitchFamily="50" charset="-128"/>
                <a:ea typeface="Meiryo UI" panose="020B0604030504040204" pitchFamily="50" charset="-128"/>
              </a:rPr>
              <a:t>(Excel</a:t>
            </a:r>
            <a:r>
              <a:rPr lang="ja-JP" altLang="en-US" sz="1400" b="1" dirty="0">
                <a:solidFill>
                  <a:srgbClr val="C00000"/>
                </a:solidFill>
                <a:latin typeface="Meiryo UI" panose="020B0604030504040204" pitchFamily="50" charset="-128"/>
                <a:ea typeface="Meiryo UI" panose="020B0604030504040204" pitchFamily="50" charset="-128"/>
              </a:rPr>
              <a:t>等</a:t>
            </a:r>
            <a:r>
              <a:rPr lang="en-US" altLang="ja-JP" sz="1400" b="1" dirty="0">
                <a:solidFill>
                  <a:srgbClr val="C00000"/>
                </a:solidFill>
                <a:latin typeface="Meiryo UI" panose="020B0604030504040204" pitchFamily="50" charset="-128"/>
                <a:ea typeface="Meiryo UI" panose="020B0604030504040204" pitchFamily="50" charset="-128"/>
              </a:rPr>
              <a:t>)</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C845F267-7678-4F78-A423-DC383A54DDB1}"/>
              </a:ext>
            </a:extLst>
          </p:cNvPr>
          <p:cNvSpPr txBox="1"/>
          <p:nvPr/>
        </p:nvSpPr>
        <p:spPr>
          <a:xfrm>
            <a:off x="259976" y="1604682"/>
            <a:ext cx="1248026" cy="376518"/>
          </a:xfrm>
          <a:prstGeom prst="rect">
            <a:avLst/>
          </a:prstGeom>
          <a:noFill/>
          <a:ln>
            <a:noFill/>
          </a:ln>
        </p:spPr>
        <p:txBody>
          <a:bodyPr wrap="none" rtlCol="0">
            <a:noAutofit/>
          </a:bodyPr>
          <a:lstStyle/>
          <a:p>
            <a:pPr algn="l"/>
            <a:r>
              <a:rPr lang="en-US" altLang="ja-JP" sz="1400" b="1" dirty="0">
                <a:solidFill>
                  <a:srgbClr val="C00000"/>
                </a:solidFill>
                <a:latin typeface="Meiryo UI" panose="020B0604030504040204" pitchFamily="50" charset="-128"/>
                <a:ea typeface="Meiryo UI" panose="020B0604030504040204" pitchFamily="50" charset="-128"/>
              </a:rPr>
              <a:t>XXX</a:t>
            </a:r>
            <a:r>
              <a:rPr lang="ja-JP" altLang="en-US" sz="1400" b="1" dirty="0">
                <a:solidFill>
                  <a:srgbClr val="C00000"/>
                </a:solidFill>
                <a:latin typeface="Meiryo UI" panose="020B0604030504040204" pitchFamily="50" charset="-128"/>
                <a:ea typeface="Meiryo UI" panose="020B0604030504040204" pitchFamily="50" charset="-128"/>
              </a:rPr>
              <a:t>システム</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3093D1CB-CAE6-42C1-B69A-F3DF68C1A2E2}"/>
              </a:ext>
            </a:extLst>
          </p:cNvPr>
          <p:cNvSpPr/>
          <p:nvPr/>
        </p:nvSpPr>
        <p:spPr>
          <a:xfrm>
            <a:off x="4840937" y="2498817"/>
            <a:ext cx="2662521" cy="707886"/>
          </a:xfrm>
          <a:prstGeom prst="rect">
            <a:avLst/>
          </a:prstGeom>
          <a:noFill/>
          <a:ln>
            <a:solidFill>
              <a:schemeClr val="tx1"/>
            </a:solidFill>
          </a:ln>
        </p:spPr>
        <p:txBody>
          <a:bodyPr vert="horz" wrap="square" rtlCol="0" anchor="t">
            <a:noAutofit/>
          </a:bodyPr>
          <a:lstStyle/>
          <a:p>
            <a:r>
              <a:rPr kumimoji="1" lang="ja-JP" altLang="en-US" sz="1200" dirty="0">
                <a:solidFill>
                  <a:schemeClr val="tx1"/>
                </a:solidFill>
                <a:latin typeface="Meiryo UI" panose="020B0604030504040204" pitchFamily="50" charset="-128"/>
                <a:ea typeface="Meiryo UI" panose="020B0604030504040204" pitchFamily="50" charset="-128"/>
              </a:rPr>
              <a:t>購買販売管理</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51F95F2-63F7-45AE-B684-94572B313675}"/>
              </a:ext>
            </a:extLst>
          </p:cNvPr>
          <p:cNvSpPr txBox="1"/>
          <p:nvPr/>
        </p:nvSpPr>
        <p:spPr>
          <a:xfrm>
            <a:off x="430304" y="5946833"/>
            <a:ext cx="8444756" cy="515470"/>
          </a:xfrm>
          <a:prstGeom prst="rect">
            <a:avLst/>
          </a:prstGeom>
          <a:noFill/>
          <a:ln>
            <a:noFill/>
          </a:ln>
        </p:spPr>
        <p:txBody>
          <a:bodyPr wrap="square" rtlCol="0">
            <a:noAutofit/>
          </a:bodyPr>
          <a:lstStyle/>
          <a:p>
            <a:pPr algn="l"/>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１　基幹業務システム部分には、基幹業務を管理するシステム名称が当てはまるイメージとなります。</a:t>
            </a:r>
            <a:r>
              <a:rPr lang="ja-JP" altLang="en-US" sz="1200" dirty="0">
                <a:latin typeface="Meiryo UI" panose="020B0604030504040204" pitchFamily="50" charset="-128"/>
                <a:ea typeface="Meiryo UI" panose="020B0604030504040204" pitchFamily="50" charset="-128"/>
              </a:rPr>
              <a:t>例として、建設業であれば、工事管理の仕組み、介護事業であれば、介護システム、サービス業であれば、物流業であれば物流システム等が該当します。</a:t>
            </a:r>
            <a:endParaRPr kumimoji="1" lang="ja-JP" altLang="en-US" sz="12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8EA4B1D3-EAAC-4E91-908E-949D0E937983}"/>
              </a:ext>
            </a:extLst>
          </p:cNvPr>
          <p:cNvSpPr txBox="1"/>
          <p:nvPr/>
        </p:nvSpPr>
        <p:spPr>
          <a:xfrm>
            <a:off x="143508" y="80628"/>
            <a:ext cx="7200800" cy="707886"/>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en-US" altLang="ja-JP" sz="2000" dirty="0">
                <a:latin typeface="Meiryo UI" panose="020B0604030504040204" pitchFamily="50" charset="-128"/>
                <a:ea typeface="Meiryo UI" panose="020B0604030504040204" pitchFamily="50" charset="-128"/>
              </a:rPr>
              <a:t>DX</a:t>
            </a:r>
            <a:r>
              <a:rPr lang="ja-JP" altLang="en-US" sz="2000" dirty="0">
                <a:latin typeface="Meiryo UI" panose="020B0604030504040204" pitchFamily="50" charset="-128"/>
                <a:ea typeface="Meiryo UI" panose="020B0604030504040204" pitchFamily="50" charset="-128"/>
              </a:rPr>
              <a:t>に向けた目指す姿</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将来の目指す姿　</a:t>
            </a:r>
            <a:r>
              <a:rPr lang="ja-JP" altLang="en-US" sz="2000" dirty="0">
                <a:effectLst/>
                <a:latin typeface="Meiryo UI" panose="020B0604030504040204" pitchFamily="50" charset="-128"/>
                <a:ea typeface="Meiryo UI" panose="020B0604030504040204" pitchFamily="50" charset="-128"/>
              </a:rPr>
              <a:t>システム機能配置図</a:t>
            </a:r>
            <a:endParaRPr lang="en-US" altLang="ja-JP" sz="2000" dirty="0">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B1B67163-690F-4B4F-B3B2-5A207A1847FE}"/>
              </a:ext>
            </a:extLst>
          </p:cNvPr>
          <p:cNvSpPr/>
          <p:nvPr/>
        </p:nvSpPr>
        <p:spPr>
          <a:xfrm>
            <a:off x="1649506" y="788514"/>
            <a:ext cx="5925670" cy="5191678"/>
          </a:xfrm>
          <a:prstGeom prst="roundRect">
            <a:avLst>
              <a:gd name="adj" fmla="val 2619"/>
            </a:avLst>
          </a:prstGeom>
          <a:noFill/>
          <a:ln w="38100">
            <a:solidFill>
              <a:srgbClr val="00B0F0"/>
            </a:solidFill>
          </a:ln>
        </p:spPr>
        <p:txBody>
          <a:bodyPr wrap="square" rtlCol="0" anchor="t">
            <a:noAutofit/>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ERP</a:t>
            </a:r>
            <a:r>
              <a:rPr kumimoji="1" lang="ja-JP" altLang="en-US" sz="1400" b="1" dirty="0">
                <a:solidFill>
                  <a:schemeClr val="tx1"/>
                </a:solidFill>
                <a:latin typeface="Meiryo UI" panose="020B0604030504040204" pitchFamily="50" charset="-128"/>
                <a:ea typeface="Meiryo UI" panose="020B0604030504040204" pitchFamily="50" charset="-128"/>
              </a:rPr>
              <a:t>システム領域</a:t>
            </a:r>
          </a:p>
        </p:txBody>
      </p:sp>
    </p:spTree>
    <p:extLst>
      <p:ext uri="{BB962C8B-B14F-4D97-AF65-F5344CB8AC3E}">
        <p14:creationId xmlns:p14="http://schemas.microsoft.com/office/powerpoint/2010/main" val="1515501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5</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実現効果</a:t>
            </a:r>
            <a:endParaRPr lang="en-US" altLang="ja-JP" sz="2000" dirty="0">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CD2DB9EA-6D4C-4693-8E70-F775F3107C10}"/>
              </a:ext>
            </a:extLst>
          </p:cNvPr>
          <p:cNvSpPr/>
          <p:nvPr/>
        </p:nvSpPr>
        <p:spPr>
          <a:xfrm>
            <a:off x="418653" y="887504"/>
            <a:ext cx="8321937" cy="2124635"/>
          </a:xfrm>
          <a:prstGeom prst="rect">
            <a:avLst/>
          </a:prstGeom>
          <a:noFill/>
          <a:ln>
            <a:solidFill>
              <a:schemeClr val="tx1"/>
            </a:solidFill>
          </a:ln>
        </p:spPr>
        <p:txBody>
          <a:bodyPr wrap="square" rtlCol="0" anchor="ctr">
            <a:noAutofit/>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ECD9A797-E9BB-4FF7-A126-E94F858C9D9E}"/>
              </a:ext>
            </a:extLst>
          </p:cNvPr>
          <p:cNvSpPr/>
          <p:nvPr/>
        </p:nvSpPr>
        <p:spPr>
          <a:xfrm>
            <a:off x="418653" y="3653109"/>
            <a:ext cx="8321937" cy="2514609"/>
          </a:xfrm>
          <a:prstGeom prst="rect">
            <a:avLst/>
          </a:prstGeom>
          <a:noFill/>
          <a:ln>
            <a:solidFill>
              <a:schemeClr val="tx1"/>
            </a:solidFill>
          </a:ln>
        </p:spPr>
        <p:txBody>
          <a:bodyPr wrap="square" rtlCol="0" anchor="ctr">
            <a:noAutofit/>
          </a:bodyPr>
          <a:lstStyle/>
          <a:p>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79A1ECC9-27E7-49B6-9B86-F2F729BA128F}"/>
              </a:ext>
            </a:extLst>
          </p:cNvPr>
          <p:cNvSpPr txBox="1"/>
          <p:nvPr/>
        </p:nvSpPr>
        <p:spPr>
          <a:xfrm>
            <a:off x="418653" y="528918"/>
            <a:ext cx="2727959" cy="358586"/>
          </a:xfrm>
          <a:prstGeom prst="rect">
            <a:avLst/>
          </a:prstGeom>
          <a:solidFill>
            <a:srgbClr val="002060"/>
          </a:solidFill>
          <a:ln>
            <a:noFill/>
          </a:ln>
        </p:spPr>
        <p:txBody>
          <a:bodyPr wrap="none" rtlCol="0">
            <a:noAutofit/>
          </a:bodyPr>
          <a:lstStyle/>
          <a:p>
            <a:pPr algn="ctr"/>
            <a:r>
              <a:rPr lang="ja-JP" altLang="en-US" sz="1600" dirty="0">
                <a:solidFill>
                  <a:schemeClr val="bg1"/>
                </a:solidFill>
                <a:latin typeface="Meiryo UI" panose="020B0604030504040204" pitchFamily="50" charset="-128"/>
                <a:ea typeface="Meiryo UI" panose="020B0604030504040204" pitchFamily="50" charset="-128"/>
              </a:rPr>
              <a:t>定量効果</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5D0EEB3-9A5A-4C75-91C9-AA730D39C1A5}"/>
              </a:ext>
            </a:extLst>
          </p:cNvPr>
          <p:cNvSpPr txBox="1"/>
          <p:nvPr/>
        </p:nvSpPr>
        <p:spPr>
          <a:xfrm>
            <a:off x="418653" y="3290039"/>
            <a:ext cx="2727959" cy="358586"/>
          </a:xfrm>
          <a:prstGeom prst="rect">
            <a:avLst/>
          </a:prstGeom>
          <a:solidFill>
            <a:srgbClr val="002060"/>
          </a:solidFill>
          <a:ln>
            <a:noFill/>
          </a:ln>
        </p:spPr>
        <p:txBody>
          <a:bodyPr wrap="none" rtlCol="0">
            <a:noAutofit/>
          </a:bodyPr>
          <a:lstStyle/>
          <a:p>
            <a:pPr algn="ctr"/>
            <a:r>
              <a:rPr lang="ja-JP" altLang="en-US" sz="1600" dirty="0">
                <a:solidFill>
                  <a:schemeClr val="bg1"/>
                </a:solidFill>
                <a:latin typeface="Meiryo UI" panose="020B0604030504040204" pitchFamily="50" charset="-128"/>
                <a:ea typeface="Meiryo UI" panose="020B0604030504040204" pitchFamily="50" charset="-128"/>
              </a:rPr>
              <a:t>定性効果</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0682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6</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長期ロードマップ（３～</a:t>
            </a:r>
            <a:r>
              <a:rPr lang="en-US" altLang="ja-JP" sz="2000" dirty="0">
                <a:latin typeface="Meiryo UI" panose="020B0604030504040204" pitchFamily="50" charset="-128"/>
                <a:ea typeface="Meiryo UI" panose="020B0604030504040204" pitchFamily="50" charset="-128"/>
              </a:rPr>
              <a:t>5</a:t>
            </a:r>
            <a:r>
              <a:rPr lang="ja-JP" altLang="en-US" sz="2000" dirty="0">
                <a:latin typeface="Meiryo UI" panose="020B0604030504040204" pitchFamily="50" charset="-128"/>
                <a:ea typeface="Meiryo UI" panose="020B0604030504040204" pitchFamily="50" charset="-128"/>
              </a:rPr>
              <a:t>年）</a:t>
            </a:r>
            <a:endParaRPr lang="en-US" altLang="ja-JP" sz="2000" dirty="0">
              <a:latin typeface="Meiryo UI" panose="020B0604030504040204" pitchFamily="50" charset="-128"/>
              <a:ea typeface="Meiryo UI" panose="020B0604030504040204" pitchFamily="50" charset="-128"/>
            </a:endParaRPr>
          </a:p>
        </p:txBody>
      </p:sp>
      <p:graphicFrame>
        <p:nvGraphicFramePr>
          <p:cNvPr id="2" name="表 3">
            <a:extLst>
              <a:ext uri="{FF2B5EF4-FFF2-40B4-BE49-F238E27FC236}">
                <a16:creationId xmlns:a16="http://schemas.microsoft.com/office/drawing/2014/main" id="{F228569B-734D-41CE-BC4E-A0229C44EA4A}"/>
              </a:ext>
            </a:extLst>
          </p:cNvPr>
          <p:cNvGraphicFramePr>
            <a:graphicFrameLocks noGrp="1"/>
          </p:cNvGraphicFramePr>
          <p:nvPr>
            <p:extLst>
              <p:ext uri="{D42A27DB-BD31-4B8C-83A1-F6EECF244321}">
                <p14:modId xmlns:p14="http://schemas.microsoft.com/office/powerpoint/2010/main" val="2072870880"/>
              </p:ext>
            </p:extLst>
          </p:nvPr>
        </p:nvGraphicFramePr>
        <p:xfrm>
          <a:off x="363774" y="654654"/>
          <a:ext cx="8416451" cy="5506041"/>
        </p:xfrm>
        <a:graphic>
          <a:graphicData uri="http://schemas.openxmlformats.org/drawingml/2006/table">
            <a:tbl>
              <a:tblPr firstRow="1" bandRow="1">
                <a:tableStyleId>{5C22544A-7EE6-4342-B048-85BDC9FD1C3A}</a:tableStyleId>
              </a:tblPr>
              <a:tblGrid>
                <a:gridCol w="1772316">
                  <a:extLst>
                    <a:ext uri="{9D8B030D-6E8A-4147-A177-3AD203B41FA5}">
                      <a16:colId xmlns:a16="http://schemas.microsoft.com/office/drawing/2014/main" val="2375341565"/>
                    </a:ext>
                  </a:extLst>
                </a:gridCol>
                <a:gridCol w="1328827">
                  <a:extLst>
                    <a:ext uri="{9D8B030D-6E8A-4147-A177-3AD203B41FA5}">
                      <a16:colId xmlns:a16="http://schemas.microsoft.com/office/drawing/2014/main" val="2708188396"/>
                    </a:ext>
                  </a:extLst>
                </a:gridCol>
                <a:gridCol w="1328827">
                  <a:extLst>
                    <a:ext uri="{9D8B030D-6E8A-4147-A177-3AD203B41FA5}">
                      <a16:colId xmlns:a16="http://schemas.microsoft.com/office/drawing/2014/main" val="3880451754"/>
                    </a:ext>
                  </a:extLst>
                </a:gridCol>
                <a:gridCol w="1328827">
                  <a:extLst>
                    <a:ext uri="{9D8B030D-6E8A-4147-A177-3AD203B41FA5}">
                      <a16:colId xmlns:a16="http://schemas.microsoft.com/office/drawing/2014/main" val="2684191638"/>
                    </a:ext>
                  </a:extLst>
                </a:gridCol>
                <a:gridCol w="1328827">
                  <a:extLst>
                    <a:ext uri="{9D8B030D-6E8A-4147-A177-3AD203B41FA5}">
                      <a16:colId xmlns:a16="http://schemas.microsoft.com/office/drawing/2014/main" val="3292811961"/>
                    </a:ext>
                  </a:extLst>
                </a:gridCol>
                <a:gridCol w="1328827">
                  <a:extLst>
                    <a:ext uri="{9D8B030D-6E8A-4147-A177-3AD203B41FA5}">
                      <a16:colId xmlns:a16="http://schemas.microsoft.com/office/drawing/2014/main" val="2530957889"/>
                    </a:ext>
                  </a:extLst>
                </a:gridCol>
              </a:tblGrid>
              <a:tr h="276066">
                <a:tc>
                  <a:txBody>
                    <a:bodyPr/>
                    <a:lstStyle/>
                    <a:p>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年目</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9610356"/>
                  </a:ext>
                </a:extLst>
              </a:tr>
              <a:tr h="476841">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デジタイゼーション</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4832108"/>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本社系業務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8961999"/>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営業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4465502"/>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基幹業務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3853220"/>
                  </a:ext>
                </a:extLst>
              </a:tr>
              <a:tr h="276066">
                <a:tc>
                  <a:txBody>
                    <a:bodyPr/>
                    <a:lstStyle/>
                    <a:p>
                      <a:pPr algn="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72011772"/>
                  </a:ext>
                </a:extLst>
              </a:tr>
              <a:tr h="276066">
                <a:tc>
                  <a:txBody>
                    <a:bodyPr/>
                    <a:lstStyle/>
                    <a:p>
                      <a:r>
                        <a:rPr kumimoji="1" lang="ja-JP" altLang="en-US" sz="1600" b="0" dirty="0">
                          <a:solidFill>
                            <a:schemeClr val="tx1"/>
                          </a:solidFill>
                          <a:latin typeface="Meiryo UI" panose="020B0604030504040204" pitchFamily="50" charset="-128"/>
                          <a:ea typeface="Meiryo UI" panose="020B0604030504040204" pitchFamily="50" charset="-128"/>
                        </a:rPr>
                        <a:t>デジタライゼーション</a:t>
                      </a:r>
                      <a:endParaRPr kumimoji="1" lang="en-US" altLang="ja-JP"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7411626"/>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本社系業務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2800024"/>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営業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36475148"/>
                  </a:ext>
                </a:extLst>
              </a:tr>
              <a:tr h="27606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基幹業務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5126521"/>
                  </a:ext>
                </a:extLst>
              </a:tr>
              <a:tr h="276066">
                <a:tc>
                  <a:txBody>
                    <a:bodyPr/>
                    <a:lstStyle/>
                    <a:p>
                      <a:pPr algn="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4429410"/>
                  </a:ext>
                </a:extLst>
              </a:tr>
              <a:tr h="302858">
                <a:tc>
                  <a:txBody>
                    <a:bodyPr/>
                    <a:lstStyle/>
                    <a:p>
                      <a:r>
                        <a:rPr kumimoji="1" lang="en-US" altLang="ja-JP" sz="1600" b="0" dirty="0">
                          <a:solidFill>
                            <a:schemeClr val="tx1"/>
                          </a:solidFill>
                          <a:latin typeface="Meiryo UI" panose="020B0604030504040204" pitchFamily="50" charset="-128"/>
                          <a:ea typeface="Meiryo UI" panose="020B0604030504040204" pitchFamily="50" charset="-128"/>
                        </a:rPr>
                        <a:t>DX</a:t>
                      </a:r>
                      <a:endParaRPr kumimoji="1" lang="en-US" altLang="ja-JP" sz="12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0750216"/>
                  </a:ext>
                </a:extLst>
              </a:tr>
              <a:tr h="29227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本社系業務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63408363"/>
                  </a:ext>
                </a:extLst>
              </a:tr>
              <a:tr h="29227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営業</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42582225"/>
                  </a:ext>
                </a:extLst>
              </a:tr>
              <a:tr h="292276">
                <a:tc>
                  <a:txBody>
                    <a:bodyPr/>
                    <a:lstStyle/>
                    <a:p>
                      <a:pPr algn="r"/>
                      <a:r>
                        <a:rPr kumimoji="1" lang="ja-JP" altLang="en-US" sz="1600" b="0" dirty="0">
                          <a:solidFill>
                            <a:schemeClr val="tx1"/>
                          </a:solidFill>
                          <a:latin typeface="Meiryo UI" panose="020B0604030504040204" pitchFamily="50" charset="-128"/>
                          <a:ea typeface="Meiryo UI" panose="020B0604030504040204" pitchFamily="50" charset="-128"/>
                        </a:rPr>
                        <a:t>基幹業務</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33783240"/>
                  </a:ext>
                </a:extLst>
              </a:tr>
              <a:tr h="276066">
                <a:tc>
                  <a:txBody>
                    <a:bodyPr/>
                    <a:lstStyle/>
                    <a:p>
                      <a:pPr algn="r"/>
                      <a:endParaRPr kumimoji="1" lang="ja-JP" altLang="en-US" sz="1600" b="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0678872"/>
                  </a:ext>
                </a:extLst>
              </a:tr>
            </a:tbl>
          </a:graphicData>
        </a:graphic>
      </p:graphicFrame>
    </p:spTree>
    <p:extLst>
      <p:ext uri="{BB962C8B-B14F-4D97-AF65-F5344CB8AC3E}">
        <p14:creationId xmlns:p14="http://schemas.microsoft.com/office/powerpoint/2010/main" val="227331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0F6D5AA-82F2-4C39-AB76-519382E71CF8}"/>
              </a:ext>
            </a:extLst>
          </p:cNvPr>
          <p:cNvSpPr>
            <a:spLocks noGrp="1"/>
          </p:cNvSpPr>
          <p:nvPr>
            <p:ph type="sldNum" sz="quarter" idx="4"/>
          </p:nvPr>
        </p:nvSpPr>
        <p:spPr/>
        <p:txBody>
          <a:bodyPr/>
          <a:lstStyle/>
          <a:p>
            <a:fld id="{9F8C903C-7D82-4420-A4B8-5DD42F19FD85}" type="slidenum">
              <a:rPr lang="ja-JP" altLang="en-US" smtClean="0"/>
              <a:pPr/>
              <a:t>7</a:t>
            </a:fld>
            <a:endParaRPr lang="ja-JP" altLang="en-US"/>
          </a:p>
        </p:txBody>
      </p:sp>
      <p:sp>
        <p:nvSpPr>
          <p:cNvPr id="4" name="テキスト ボックス 3">
            <a:extLst>
              <a:ext uri="{FF2B5EF4-FFF2-40B4-BE49-F238E27FC236}">
                <a16:creationId xmlns:a16="http://schemas.microsoft.com/office/drawing/2014/main" id="{B49C87BB-171C-4ECD-A821-DE09B8C02CBB}"/>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補足：用語の補足</a:t>
            </a:r>
            <a:endParaRPr lang="en-US" altLang="ja-JP" sz="20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3424CF93-1838-4546-8D88-B6095D8BCD87}"/>
              </a:ext>
            </a:extLst>
          </p:cNvPr>
          <p:cNvPicPr>
            <a:picLocks noChangeAspect="1"/>
          </p:cNvPicPr>
          <p:nvPr/>
        </p:nvPicPr>
        <p:blipFill>
          <a:blip r:embed="rId2"/>
          <a:stretch>
            <a:fillRect/>
          </a:stretch>
        </p:blipFill>
        <p:spPr>
          <a:xfrm>
            <a:off x="793485" y="620554"/>
            <a:ext cx="7557025" cy="3667572"/>
          </a:xfrm>
          <a:prstGeom prst="rect">
            <a:avLst/>
          </a:prstGeom>
        </p:spPr>
      </p:pic>
      <p:sp>
        <p:nvSpPr>
          <p:cNvPr id="8" name="テキスト ボックス 7">
            <a:extLst>
              <a:ext uri="{FF2B5EF4-FFF2-40B4-BE49-F238E27FC236}">
                <a16:creationId xmlns:a16="http://schemas.microsoft.com/office/drawing/2014/main" id="{CFC84841-1970-4197-9E18-1E675B13A607}"/>
              </a:ext>
            </a:extLst>
          </p:cNvPr>
          <p:cNvSpPr txBox="1"/>
          <p:nvPr/>
        </p:nvSpPr>
        <p:spPr>
          <a:xfrm>
            <a:off x="793485" y="4313033"/>
            <a:ext cx="7920209" cy="1972235"/>
          </a:xfrm>
          <a:prstGeom prst="rect">
            <a:avLst/>
          </a:prstGeom>
          <a:noFill/>
          <a:ln>
            <a:noFill/>
          </a:ln>
        </p:spPr>
        <p:txBody>
          <a:bodyPr wrap="square" rtlCol="0">
            <a:noAutofit/>
          </a:bodyPr>
          <a:lstStyle/>
          <a:p>
            <a:pPr algn="l"/>
            <a:r>
              <a:rPr kumimoji="1" lang="ja-JP" altLang="en-US" sz="1400" b="1" dirty="0">
                <a:latin typeface="Meiryo UI" panose="020B0604030504040204" pitchFamily="50" charset="-128"/>
                <a:ea typeface="Meiryo UI" panose="020B0604030504040204" pitchFamily="50" charset="-128"/>
              </a:rPr>
              <a:t>デジタイゼーション：</a:t>
            </a:r>
            <a:r>
              <a:rPr kumimoji="1" lang="ja-JP" altLang="en-US" sz="1400" dirty="0">
                <a:latin typeface="Meiryo UI" panose="020B0604030504040204" pitchFamily="50" charset="-128"/>
                <a:ea typeface="Meiryo UI" panose="020B0604030504040204" pitchFamily="50" charset="-128"/>
              </a:rPr>
              <a:t>アナログからのデジタルへ（デジタル化）。これまで手作業で進められていた業務をデジタル化してコストを削減するなど、身近な変化が多い。例えば、紙の資料をデータ化してペーパーレスにするなど。</a:t>
            </a:r>
            <a:endParaRPr kumimoji="1" lang="en-US" altLang="ja-JP" sz="1400" dirty="0">
              <a:latin typeface="Meiryo UI" panose="020B0604030504040204" pitchFamily="50" charset="-128"/>
              <a:ea typeface="Meiryo UI" panose="020B0604030504040204" pitchFamily="50" charset="-128"/>
            </a:endParaRPr>
          </a:p>
          <a:p>
            <a:pPr algn="l"/>
            <a:r>
              <a:rPr lang="ja-JP" altLang="en-US" sz="1400" b="1" dirty="0">
                <a:latin typeface="Meiryo UI" panose="020B0604030504040204" pitchFamily="50" charset="-128"/>
                <a:ea typeface="Meiryo UI" panose="020B0604030504040204" pitchFamily="50" charset="-128"/>
              </a:rPr>
              <a:t>デジタライゼーション：</a:t>
            </a:r>
            <a:r>
              <a:rPr lang="ja-JP" altLang="en-US" sz="1400" dirty="0">
                <a:latin typeface="Meiryo UI" panose="020B0604030504040204" pitchFamily="50" charset="-128"/>
                <a:ea typeface="Meiryo UI" panose="020B0604030504040204" pitchFamily="50" charset="-128"/>
              </a:rPr>
              <a:t>外部環境、戦略、業務などのプロセス全体をデジタル化し、新たな事業や顧客体験を生み出すこと。例えば、音楽作品や映像作品のサブスクリプションなどが当てはまる。</a:t>
            </a:r>
            <a:endParaRPr lang="en-US" altLang="ja-JP" sz="1400" dirty="0">
              <a:latin typeface="Meiryo UI" panose="020B0604030504040204" pitchFamily="50" charset="-128"/>
              <a:ea typeface="Meiryo UI" panose="020B0604030504040204" pitchFamily="50" charset="-128"/>
            </a:endParaRPr>
          </a:p>
          <a:p>
            <a:pPr algn="l"/>
            <a:r>
              <a:rPr kumimoji="1" lang="ja-JP" altLang="en-US" sz="1400" b="1" dirty="0">
                <a:latin typeface="Meiryo UI" panose="020B0604030504040204" pitchFamily="50" charset="-128"/>
                <a:ea typeface="Meiryo UI" panose="020B0604030504040204" pitchFamily="50" charset="-128"/>
              </a:rPr>
              <a:t>デジタル・トランスフォーメーション：</a:t>
            </a:r>
            <a:endParaRPr kumimoji="1" lang="en-US" altLang="ja-JP" sz="1400" b="1" dirty="0">
              <a:latin typeface="Meiryo UI" panose="020B0604030504040204" pitchFamily="50" charset="-128"/>
              <a:ea typeface="Meiryo UI" panose="020B0604030504040204" pitchFamily="50" charset="-128"/>
            </a:endParaRPr>
          </a:p>
          <a:p>
            <a:pPr algn="l"/>
            <a:r>
              <a:rPr kumimoji="1" lang="ja-JP" altLang="en-US" sz="1400" dirty="0">
                <a:latin typeface="Meiryo UI" panose="020B0604030504040204" pitchFamily="50" charset="-128"/>
                <a:ea typeface="Meiryo UI" panose="020B0604030504040204" pitchFamily="50" charset="-128"/>
              </a:rPr>
              <a:t>企業がデータやデジタル技術を活用してビジネス環境の激変に対応できるようにする。また顧客や社会のニーズをベースに製品やサービス、ビジネスモデルを変革して業務プロセスや組織、企業文化などを変革して競争上の優位性を確立すること</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経産省の定義より引用</a:t>
            </a:r>
          </a:p>
        </p:txBody>
      </p:sp>
      <p:sp>
        <p:nvSpPr>
          <p:cNvPr id="9" name="テキスト ボックス 8">
            <a:extLst>
              <a:ext uri="{FF2B5EF4-FFF2-40B4-BE49-F238E27FC236}">
                <a16:creationId xmlns:a16="http://schemas.microsoft.com/office/drawing/2014/main" id="{6CE8F14C-E200-4542-9813-7C4786674DB0}"/>
              </a:ext>
            </a:extLst>
          </p:cNvPr>
          <p:cNvSpPr txBox="1"/>
          <p:nvPr/>
        </p:nvSpPr>
        <p:spPr>
          <a:xfrm>
            <a:off x="7169460" y="3896265"/>
            <a:ext cx="1836204" cy="317264"/>
          </a:xfrm>
          <a:prstGeom prst="rect">
            <a:avLst/>
          </a:prstGeom>
          <a:noFill/>
          <a:ln>
            <a:noFill/>
          </a:ln>
        </p:spPr>
        <p:txBody>
          <a:bodyPr wrap="square" rtlCol="0">
            <a:noAutofit/>
          </a:bodyPr>
          <a:lstStyle/>
          <a:p>
            <a:r>
              <a:rPr kumimoji="1" lang="ja-JP" altLang="en-US" sz="1400" dirty="0">
                <a:latin typeface="Meiryo UI" panose="020B0604030504040204" pitchFamily="50" charset="-128"/>
                <a:ea typeface="Meiryo UI" panose="020B0604030504040204" pitchFamily="50" charset="-128"/>
              </a:rPr>
              <a:t>出典：経済産業省</a:t>
            </a:r>
            <a:endParaRPr kumimoji="1"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5910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p:txBody>
          <a:bodyPr/>
          <a:lstStyle/>
          <a:p>
            <a:fld id="{9F8C903C-7D82-4420-A4B8-5DD42F19FD85}" type="slidenum">
              <a:rPr lang="ja-JP" altLang="en-US" smtClean="0"/>
              <a:pPr/>
              <a:t>8</a:t>
            </a:fld>
            <a:endParaRPr lang="ja-JP" altLang="en-US"/>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現在のステージ</a:t>
            </a:r>
          </a:p>
        </p:txBody>
      </p:sp>
      <p:grpSp>
        <p:nvGrpSpPr>
          <p:cNvPr id="2" name="グループ化 1">
            <a:extLst>
              <a:ext uri="{FF2B5EF4-FFF2-40B4-BE49-F238E27FC236}">
                <a16:creationId xmlns:a16="http://schemas.microsoft.com/office/drawing/2014/main" id="{32D1080D-205F-4291-B40D-9AA2C0BBF4D1}"/>
              </a:ext>
            </a:extLst>
          </p:cNvPr>
          <p:cNvGrpSpPr/>
          <p:nvPr/>
        </p:nvGrpSpPr>
        <p:grpSpPr>
          <a:xfrm>
            <a:off x="717167" y="712660"/>
            <a:ext cx="8028511" cy="5589530"/>
            <a:chOff x="445548" y="856062"/>
            <a:chExt cx="9066007" cy="5221950"/>
          </a:xfrm>
        </p:grpSpPr>
        <p:sp>
          <p:nvSpPr>
            <p:cNvPr id="4" name="正方形/長方形 3">
              <a:extLst>
                <a:ext uri="{FF2B5EF4-FFF2-40B4-BE49-F238E27FC236}">
                  <a16:creationId xmlns:a16="http://schemas.microsoft.com/office/drawing/2014/main" id="{7BB2B9BB-393B-4D73-BA8B-F3643FA29DB1}"/>
                </a:ext>
              </a:extLst>
            </p:cNvPr>
            <p:cNvSpPr/>
            <p:nvPr/>
          </p:nvSpPr>
          <p:spPr>
            <a:xfrm>
              <a:off x="445548" y="856063"/>
              <a:ext cx="2934147" cy="5221949"/>
            </a:xfrm>
            <a:prstGeom prst="rect">
              <a:avLst/>
            </a:prstGeom>
            <a:noFill/>
            <a:ln>
              <a:solidFill>
                <a:schemeClr val="tx1"/>
              </a:solidFill>
            </a:ln>
          </p:spPr>
          <p:txBody>
            <a:bodyPr wrap="square" rtlCol="0" anchor="t">
              <a:noAutofit/>
            </a:bodyPr>
            <a:lstStyle/>
            <a:p>
              <a:r>
                <a:rPr lang="ja-JP" altLang="en-US" sz="1600" dirty="0">
                  <a:latin typeface="Meiryo UI" panose="020B0604030504040204" pitchFamily="50" charset="-128"/>
                  <a:ea typeface="Meiryo UI" panose="020B0604030504040204" pitchFamily="50" charset="-128"/>
                </a:rPr>
                <a:t>デジタイゼーション</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5F9C1305-D658-4538-8B56-C6ED5BF425EE}"/>
                </a:ext>
              </a:extLst>
            </p:cNvPr>
            <p:cNvSpPr/>
            <p:nvPr/>
          </p:nvSpPr>
          <p:spPr>
            <a:xfrm>
              <a:off x="3511478" y="856062"/>
              <a:ext cx="2934147" cy="5221949"/>
            </a:xfrm>
            <a:prstGeom prst="rect">
              <a:avLst/>
            </a:prstGeom>
            <a:noFill/>
            <a:ln>
              <a:solidFill>
                <a:schemeClr val="tx1"/>
              </a:solidFill>
            </a:ln>
          </p:spPr>
          <p:txBody>
            <a:bodyPr wrap="square" rtlCol="0" anchor="t">
              <a:noAutofit/>
            </a:bodyPr>
            <a:lstStyle/>
            <a:p>
              <a:r>
                <a:rPr lang="ja-JP" altLang="en-US" sz="1600" dirty="0">
                  <a:latin typeface="Meiryo UI" panose="020B0604030504040204" pitchFamily="50" charset="-128"/>
                  <a:ea typeface="Meiryo UI" panose="020B0604030504040204" pitchFamily="50" charset="-128"/>
                </a:rPr>
                <a:t>デジタライゼーション</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E88647C2-E28C-4C5C-A59E-0BF83E7927EC}"/>
                </a:ext>
              </a:extLst>
            </p:cNvPr>
            <p:cNvSpPr/>
            <p:nvPr/>
          </p:nvSpPr>
          <p:spPr>
            <a:xfrm>
              <a:off x="6577408" y="856062"/>
              <a:ext cx="2934147" cy="5221949"/>
            </a:xfrm>
            <a:prstGeom prst="rect">
              <a:avLst/>
            </a:prstGeom>
            <a:noFill/>
            <a:ln>
              <a:solidFill>
                <a:schemeClr val="tx1"/>
              </a:solidFill>
            </a:ln>
          </p:spPr>
          <p:txBody>
            <a:bodyPr wrap="square" rtlCol="0" anchor="t">
              <a:no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デジタルトランスフォーメーション</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grpSp>
      <p:grpSp>
        <p:nvGrpSpPr>
          <p:cNvPr id="13" name="グループ化 12">
            <a:extLst>
              <a:ext uri="{FF2B5EF4-FFF2-40B4-BE49-F238E27FC236}">
                <a16:creationId xmlns:a16="http://schemas.microsoft.com/office/drawing/2014/main" id="{92F8303F-5B97-4293-BDF2-6BFBFCB92E2C}"/>
              </a:ext>
            </a:extLst>
          </p:cNvPr>
          <p:cNvGrpSpPr/>
          <p:nvPr/>
        </p:nvGrpSpPr>
        <p:grpSpPr>
          <a:xfrm>
            <a:off x="282388" y="1147482"/>
            <a:ext cx="8579224" cy="5154707"/>
            <a:chOff x="295835" y="1434353"/>
            <a:chExt cx="8579224" cy="5677046"/>
          </a:xfrm>
        </p:grpSpPr>
        <p:sp>
          <p:nvSpPr>
            <p:cNvPr id="9" name="四角形: 角を丸くする 8">
              <a:extLst>
                <a:ext uri="{FF2B5EF4-FFF2-40B4-BE49-F238E27FC236}">
                  <a16:creationId xmlns:a16="http://schemas.microsoft.com/office/drawing/2014/main" id="{F23A64B3-A15C-4CD7-BA84-8B3150F8983C}"/>
                </a:ext>
              </a:extLst>
            </p:cNvPr>
            <p:cNvSpPr/>
            <p:nvPr/>
          </p:nvSpPr>
          <p:spPr>
            <a:xfrm>
              <a:off x="295835" y="1434353"/>
              <a:ext cx="8579224" cy="1326776"/>
            </a:xfrm>
            <a:prstGeom prst="roundRect">
              <a:avLst>
                <a:gd name="adj" fmla="val 10586"/>
              </a:avLst>
            </a:prstGeom>
            <a:noFill/>
            <a:ln>
              <a:solidFill>
                <a:schemeClr val="tx1"/>
              </a:solidFill>
            </a:ln>
          </p:spPr>
          <p:txBody>
            <a:bodyPr vert="eaVert" wrap="square" rtlCol="0" anchor="b">
              <a:noAutofit/>
            </a:bodyPr>
            <a:lstStyle/>
            <a:p>
              <a:pPr algn="ctr"/>
              <a:r>
                <a:rPr kumimoji="1" lang="ja-JP" altLang="en-US" sz="1600" dirty="0">
                  <a:solidFill>
                    <a:schemeClr val="tx1"/>
                  </a:solidFill>
                  <a:latin typeface="Meiryo UI" panose="020B0604030504040204" pitchFamily="50" charset="-128"/>
                  <a:ea typeface="Meiryo UI" panose="020B0604030504040204" pitchFamily="50" charset="-128"/>
                </a:rPr>
                <a:t>本社系業務</a:t>
              </a:r>
            </a:p>
          </p:txBody>
        </p:sp>
        <p:sp>
          <p:nvSpPr>
            <p:cNvPr id="10" name="四角形: 角を丸くする 9">
              <a:extLst>
                <a:ext uri="{FF2B5EF4-FFF2-40B4-BE49-F238E27FC236}">
                  <a16:creationId xmlns:a16="http://schemas.microsoft.com/office/drawing/2014/main" id="{39F3911F-AA08-4A4D-91AE-C851BF18956C}"/>
                </a:ext>
              </a:extLst>
            </p:cNvPr>
            <p:cNvSpPr/>
            <p:nvPr/>
          </p:nvSpPr>
          <p:spPr>
            <a:xfrm>
              <a:off x="295835" y="2843318"/>
              <a:ext cx="8579224" cy="1326776"/>
            </a:xfrm>
            <a:prstGeom prst="roundRect">
              <a:avLst>
                <a:gd name="adj" fmla="val 10586"/>
              </a:avLst>
            </a:prstGeom>
            <a:noFill/>
            <a:ln>
              <a:solidFill>
                <a:schemeClr val="tx1"/>
              </a:solidFill>
            </a:ln>
          </p:spPr>
          <p:txBody>
            <a:bodyPr vert="eaVert" wrap="square" rtlCol="0" anchor="b">
              <a:noAutofit/>
            </a:bodyPr>
            <a:lstStyle/>
            <a:p>
              <a:pPr algn="ctr"/>
              <a:r>
                <a:rPr lang="ja-JP" altLang="en-US" sz="1600" dirty="0">
                  <a:latin typeface="Meiryo UI" panose="020B0604030504040204" pitchFamily="50" charset="-128"/>
                  <a:ea typeface="Meiryo UI" panose="020B0604030504040204" pitchFamily="50" charset="-128"/>
                </a:rPr>
                <a:t>営業業務</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1DE5FEFE-C01A-47E5-9618-208053E92A08}"/>
                </a:ext>
              </a:extLst>
            </p:cNvPr>
            <p:cNvSpPr/>
            <p:nvPr/>
          </p:nvSpPr>
          <p:spPr>
            <a:xfrm>
              <a:off x="295835" y="4252283"/>
              <a:ext cx="8579224" cy="2859116"/>
            </a:xfrm>
            <a:prstGeom prst="roundRect">
              <a:avLst>
                <a:gd name="adj" fmla="val 10586"/>
              </a:avLst>
            </a:prstGeom>
            <a:noFill/>
            <a:ln>
              <a:solidFill>
                <a:schemeClr val="tx1"/>
              </a:solidFill>
            </a:ln>
          </p:spPr>
          <p:txBody>
            <a:bodyPr vert="eaVert" wrap="square" rtlCol="0" anchor="b">
              <a:noAutofit/>
            </a:bodyPr>
            <a:lstStyle/>
            <a:p>
              <a:pPr algn="ctr"/>
              <a:r>
                <a:rPr lang="ja-JP" altLang="en-US" sz="1600" dirty="0">
                  <a:latin typeface="Meiryo UI" panose="020B0604030504040204" pitchFamily="50" charset="-128"/>
                  <a:ea typeface="Meiryo UI" panose="020B0604030504040204" pitchFamily="50" charset="-128"/>
                </a:rPr>
                <a:t>基幹業務</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916152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E76C98E-8B17-4DA1-B45F-9D2AF8A12670}"/>
              </a:ext>
            </a:extLst>
          </p:cNvPr>
          <p:cNvSpPr>
            <a:spLocks noGrp="1"/>
          </p:cNvSpPr>
          <p:nvPr>
            <p:ph type="sldNum" sz="quarter" idx="4"/>
          </p:nvPr>
        </p:nvSpPr>
        <p:spPr>
          <a:xfrm>
            <a:off x="6948264" y="6220698"/>
            <a:ext cx="2057400" cy="337038"/>
          </a:xfrm>
          <a:prstGeom prst="rect">
            <a:avLst/>
          </a:prstGeom>
        </p:spPr>
        <p:txBody>
          <a:bodyPr vert="horz" lIns="84406" tIns="42203" rIns="84406" bIns="42203" rtlCol="0" anchor="ctr"/>
          <a:lstStyle>
            <a:defPPr>
              <a:defRPr lang="ja-JP"/>
            </a:defPPr>
            <a:lvl1pPr algn="r" defTabSz="422041" rtl="0" fontAlgn="base">
              <a:spcBef>
                <a:spcPct val="0"/>
              </a:spcBef>
              <a:spcAft>
                <a:spcPct val="0"/>
              </a:spcAft>
              <a:defRPr kumimoji="1" sz="1662" b="1" kern="1200">
                <a:solidFill>
                  <a:schemeClr val="bg1"/>
                </a:solidFill>
                <a:latin typeface="Meiryo UI" panose="020B0604030504040204" pitchFamily="50" charset="-128"/>
                <a:ea typeface="Meiryo UI" panose="020B0604030504040204" pitchFamily="50" charset="-128"/>
                <a:cs typeface="ＭＳ Ｐゴシック" charset="0"/>
              </a:defRPr>
            </a:lvl1pPr>
            <a:lvl2pPr marL="422041" algn="l" defTabSz="422041" rtl="0" fontAlgn="base">
              <a:spcBef>
                <a:spcPct val="0"/>
              </a:spcBef>
              <a:spcAft>
                <a:spcPct val="0"/>
              </a:spcAft>
              <a:defRPr kumimoji="1" kern="1200">
                <a:solidFill>
                  <a:schemeClr val="tx1"/>
                </a:solidFill>
                <a:latin typeface="Calibri" charset="0"/>
                <a:ea typeface="ＭＳ Ｐゴシック" charset="0"/>
                <a:cs typeface="ＭＳ Ｐゴシック" charset="0"/>
              </a:defRPr>
            </a:lvl2pPr>
            <a:lvl3pPr marL="844083" algn="l" defTabSz="422041" rtl="0" fontAlgn="base">
              <a:spcBef>
                <a:spcPct val="0"/>
              </a:spcBef>
              <a:spcAft>
                <a:spcPct val="0"/>
              </a:spcAft>
              <a:defRPr kumimoji="1" kern="1200">
                <a:solidFill>
                  <a:schemeClr val="tx1"/>
                </a:solidFill>
                <a:latin typeface="Calibri" charset="0"/>
                <a:ea typeface="ＭＳ Ｐゴシック" charset="0"/>
                <a:cs typeface="ＭＳ Ｐゴシック" charset="0"/>
              </a:defRPr>
            </a:lvl3pPr>
            <a:lvl4pPr marL="1266124" algn="l" defTabSz="422041" rtl="0" fontAlgn="base">
              <a:spcBef>
                <a:spcPct val="0"/>
              </a:spcBef>
              <a:spcAft>
                <a:spcPct val="0"/>
              </a:spcAft>
              <a:defRPr kumimoji="1" kern="1200">
                <a:solidFill>
                  <a:schemeClr val="tx1"/>
                </a:solidFill>
                <a:latin typeface="Calibri" charset="0"/>
                <a:ea typeface="ＭＳ Ｐゴシック" charset="0"/>
                <a:cs typeface="ＭＳ Ｐゴシック" charset="0"/>
              </a:defRPr>
            </a:lvl4pPr>
            <a:lvl5pPr marL="1688165" algn="l" defTabSz="422041" rtl="0" fontAlgn="base">
              <a:spcBef>
                <a:spcPct val="0"/>
              </a:spcBef>
              <a:spcAft>
                <a:spcPct val="0"/>
              </a:spcAft>
              <a:defRPr kumimoji="1" kern="1200">
                <a:solidFill>
                  <a:schemeClr val="tx1"/>
                </a:solidFill>
                <a:latin typeface="Calibri" charset="0"/>
                <a:ea typeface="ＭＳ Ｐゴシック" charset="0"/>
                <a:cs typeface="ＭＳ Ｐゴシック" charset="0"/>
              </a:defRPr>
            </a:lvl5pPr>
            <a:lvl6pPr marL="2110207" algn="l" defTabSz="422041" rtl="0" eaLnBrk="1" latinLnBrk="0" hangingPunct="1">
              <a:defRPr kumimoji="1" kern="1200">
                <a:solidFill>
                  <a:schemeClr val="tx1"/>
                </a:solidFill>
                <a:latin typeface="Calibri" charset="0"/>
                <a:ea typeface="ＭＳ Ｐゴシック" charset="0"/>
                <a:cs typeface="ＭＳ Ｐゴシック" charset="0"/>
              </a:defRPr>
            </a:lvl6pPr>
            <a:lvl7pPr marL="2532248" algn="l" defTabSz="422041" rtl="0" eaLnBrk="1" latinLnBrk="0" hangingPunct="1">
              <a:defRPr kumimoji="1" kern="1200">
                <a:solidFill>
                  <a:schemeClr val="tx1"/>
                </a:solidFill>
                <a:latin typeface="Calibri" charset="0"/>
                <a:ea typeface="ＭＳ Ｐゴシック" charset="0"/>
                <a:cs typeface="ＭＳ Ｐゴシック" charset="0"/>
              </a:defRPr>
            </a:lvl7pPr>
            <a:lvl8pPr marL="2954289" algn="l" defTabSz="422041" rtl="0" eaLnBrk="1" latinLnBrk="0" hangingPunct="1">
              <a:defRPr kumimoji="1" kern="1200">
                <a:solidFill>
                  <a:schemeClr val="tx1"/>
                </a:solidFill>
                <a:latin typeface="Calibri" charset="0"/>
                <a:ea typeface="ＭＳ Ｐゴシック" charset="0"/>
                <a:cs typeface="ＭＳ Ｐゴシック" charset="0"/>
              </a:defRPr>
            </a:lvl8pPr>
            <a:lvl9pPr marL="3376331" algn="l" defTabSz="422041" rtl="0" eaLnBrk="1" latinLnBrk="0" hangingPunct="1">
              <a:defRPr kumimoji="1" kern="1200">
                <a:solidFill>
                  <a:schemeClr val="tx1"/>
                </a:solidFill>
                <a:latin typeface="Calibri" charset="0"/>
                <a:ea typeface="ＭＳ Ｐゴシック" charset="0"/>
                <a:cs typeface="ＭＳ Ｐゴシック" charset="0"/>
              </a:defRPr>
            </a:lvl9pPr>
          </a:lstStyle>
          <a:p>
            <a:pPr defTabSz="844083" fontAlgn="auto">
              <a:spcBef>
                <a:spcPts val="0"/>
              </a:spcBef>
              <a:spcAft>
                <a:spcPts val="0"/>
              </a:spcAft>
            </a:pPr>
            <a:fld id="{9F8C903C-7D82-4420-A4B8-5DD42F19FD85}" type="slidenum">
              <a:rPr lang="ja-JP" altLang="en-US" smtClean="0"/>
              <a:pPr defTabSz="844083" fontAlgn="auto">
                <a:spcBef>
                  <a:spcPts val="0"/>
                </a:spcBef>
                <a:spcAft>
                  <a:spcPts val="0"/>
                </a:spcAft>
              </a:pPr>
              <a:t>9</a:t>
            </a:fld>
            <a:endParaRPr lang="ja-JP" altLang="en-US">
              <a:solidFill>
                <a:prstClr val="white"/>
              </a:solidFill>
              <a:cs typeface="+mn-cs"/>
            </a:endParaRPr>
          </a:p>
        </p:txBody>
      </p:sp>
      <p:sp>
        <p:nvSpPr>
          <p:cNvPr id="7" name="テキスト ボックス 6">
            <a:extLst>
              <a:ext uri="{FF2B5EF4-FFF2-40B4-BE49-F238E27FC236}">
                <a16:creationId xmlns:a16="http://schemas.microsoft.com/office/drawing/2014/main" id="{78CBC1E0-68F6-4E52-80C2-16CA1268A622}"/>
              </a:ext>
            </a:extLst>
          </p:cNvPr>
          <p:cNvSpPr txBox="1"/>
          <p:nvPr/>
        </p:nvSpPr>
        <p:spPr>
          <a:xfrm>
            <a:off x="420462" y="546758"/>
            <a:ext cx="6646892" cy="376385"/>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pPr defTabSz="844083"/>
            <a:r>
              <a:rPr lang="ja-JP" altLang="en-US" sz="1846" dirty="0">
                <a:solidFill>
                  <a:prstClr val="black"/>
                </a:solidFill>
              </a:rPr>
              <a:t>システム機能配置図の作成手順</a:t>
            </a:r>
            <a:endParaRPr lang="en-US" altLang="ja-JP" sz="1846" dirty="0">
              <a:solidFill>
                <a:prstClr val="black"/>
              </a:solidFill>
            </a:endParaRPr>
          </a:p>
        </p:txBody>
      </p:sp>
      <p:pic>
        <p:nvPicPr>
          <p:cNvPr id="21" name="図 20">
            <a:extLst>
              <a:ext uri="{FF2B5EF4-FFF2-40B4-BE49-F238E27FC236}">
                <a16:creationId xmlns:a16="http://schemas.microsoft.com/office/drawing/2014/main" id="{97F88D9A-2800-43DE-96E0-37CA7E0D6145}"/>
              </a:ext>
            </a:extLst>
          </p:cNvPr>
          <p:cNvPicPr>
            <a:picLocks noChangeAspect="1"/>
          </p:cNvPicPr>
          <p:nvPr/>
        </p:nvPicPr>
        <p:blipFill>
          <a:blip r:embed="rId2"/>
          <a:stretch>
            <a:fillRect/>
          </a:stretch>
        </p:blipFill>
        <p:spPr>
          <a:xfrm>
            <a:off x="575187" y="1333217"/>
            <a:ext cx="2287038" cy="1310606"/>
          </a:xfrm>
          <a:prstGeom prst="rect">
            <a:avLst/>
          </a:prstGeom>
          <a:ln>
            <a:solidFill>
              <a:schemeClr val="bg1">
                <a:lumMod val="65000"/>
              </a:schemeClr>
            </a:solidFill>
          </a:ln>
        </p:spPr>
      </p:pic>
      <p:sp>
        <p:nvSpPr>
          <p:cNvPr id="26" name="テキスト ボックス 25">
            <a:extLst>
              <a:ext uri="{FF2B5EF4-FFF2-40B4-BE49-F238E27FC236}">
                <a16:creationId xmlns:a16="http://schemas.microsoft.com/office/drawing/2014/main" id="{7A1C1879-A9B6-463D-AAA0-7BF27309F292}"/>
              </a:ext>
            </a:extLst>
          </p:cNvPr>
          <p:cNvSpPr txBox="1"/>
          <p:nvPr/>
        </p:nvSpPr>
        <p:spPr>
          <a:xfrm>
            <a:off x="894601" y="1832264"/>
            <a:ext cx="1648208" cy="319639"/>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既存の配置を作成</a:t>
            </a:r>
          </a:p>
        </p:txBody>
      </p:sp>
      <p:grpSp>
        <p:nvGrpSpPr>
          <p:cNvPr id="34" name="グループ化 33">
            <a:extLst>
              <a:ext uri="{FF2B5EF4-FFF2-40B4-BE49-F238E27FC236}">
                <a16:creationId xmlns:a16="http://schemas.microsoft.com/office/drawing/2014/main" id="{B497E85E-F3A0-45BC-8A07-58299F78AC84}"/>
              </a:ext>
            </a:extLst>
          </p:cNvPr>
          <p:cNvGrpSpPr/>
          <p:nvPr/>
        </p:nvGrpSpPr>
        <p:grpSpPr>
          <a:xfrm>
            <a:off x="484161" y="4312255"/>
            <a:ext cx="2648692" cy="1212528"/>
            <a:chOff x="524508" y="3193554"/>
            <a:chExt cx="2869416" cy="1313572"/>
          </a:xfrm>
        </p:grpSpPr>
        <p:pic>
          <p:nvPicPr>
            <p:cNvPr id="28" name="図 27">
              <a:extLst>
                <a:ext uri="{FF2B5EF4-FFF2-40B4-BE49-F238E27FC236}">
                  <a16:creationId xmlns:a16="http://schemas.microsoft.com/office/drawing/2014/main" id="{B3D86B78-E7A6-4D3B-9FAF-381C9E6EDACB}"/>
                </a:ext>
              </a:extLst>
            </p:cNvPr>
            <p:cNvPicPr>
              <a:picLocks noChangeAspect="1"/>
            </p:cNvPicPr>
            <p:nvPr/>
          </p:nvPicPr>
          <p:blipFill>
            <a:blip r:embed="rId3"/>
            <a:stretch>
              <a:fillRect/>
            </a:stretch>
          </p:blipFill>
          <p:spPr>
            <a:xfrm>
              <a:off x="524508" y="3193554"/>
              <a:ext cx="2869416" cy="1313572"/>
            </a:xfrm>
            <a:prstGeom prst="rect">
              <a:avLst/>
            </a:prstGeom>
          </p:spPr>
        </p:pic>
        <p:sp>
          <p:nvSpPr>
            <p:cNvPr id="29" name="テキスト ボックス 28">
              <a:extLst>
                <a:ext uri="{FF2B5EF4-FFF2-40B4-BE49-F238E27FC236}">
                  <a16:creationId xmlns:a16="http://schemas.microsoft.com/office/drawing/2014/main" id="{74834133-B1B4-413D-9823-FC8BB3DBE43C}"/>
                </a:ext>
              </a:extLst>
            </p:cNvPr>
            <p:cNvSpPr txBox="1"/>
            <p:nvPr/>
          </p:nvSpPr>
          <p:spPr>
            <a:xfrm>
              <a:off x="950055" y="3723981"/>
              <a:ext cx="1823763" cy="346276"/>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課題管理表の作成</a:t>
              </a:r>
            </a:p>
          </p:txBody>
        </p:sp>
      </p:grpSp>
      <p:grpSp>
        <p:nvGrpSpPr>
          <p:cNvPr id="36" name="グループ化 35">
            <a:extLst>
              <a:ext uri="{FF2B5EF4-FFF2-40B4-BE49-F238E27FC236}">
                <a16:creationId xmlns:a16="http://schemas.microsoft.com/office/drawing/2014/main" id="{DE1A3126-974C-4784-87EC-0D6DDB657DB5}"/>
              </a:ext>
            </a:extLst>
          </p:cNvPr>
          <p:cNvGrpSpPr/>
          <p:nvPr/>
        </p:nvGrpSpPr>
        <p:grpSpPr>
          <a:xfrm>
            <a:off x="6194627" y="1279776"/>
            <a:ext cx="2189001" cy="1405569"/>
            <a:chOff x="4000373" y="1055691"/>
            <a:chExt cx="2371418" cy="1522700"/>
          </a:xfrm>
        </p:grpSpPr>
        <p:pic>
          <p:nvPicPr>
            <p:cNvPr id="33" name="図 32">
              <a:extLst>
                <a:ext uri="{FF2B5EF4-FFF2-40B4-BE49-F238E27FC236}">
                  <a16:creationId xmlns:a16="http://schemas.microsoft.com/office/drawing/2014/main" id="{A443D1CD-E0F6-4905-B72F-097175F8F6A7}"/>
                </a:ext>
              </a:extLst>
            </p:cNvPr>
            <p:cNvPicPr>
              <a:picLocks noChangeAspect="1"/>
            </p:cNvPicPr>
            <p:nvPr/>
          </p:nvPicPr>
          <p:blipFill>
            <a:blip r:embed="rId4"/>
            <a:stretch>
              <a:fillRect/>
            </a:stretch>
          </p:blipFill>
          <p:spPr>
            <a:xfrm>
              <a:off x="4000373" y="1055691"/>
              <a:ext cx="2371418" cy="1522700"/>
            </a:xfrm>
            <a:prstGeom prst="rect">
              <a:avLst/>
            </a:prstGeom>
          </p:spPr>
        </p:pic>
        <p:sp>
          <p:nvSpPr>
            <p:cNvPr id="35" name="テキスト ボックス 34">
              <a:extLst>
                <a:ext uri="{FF2B5EF4-FFF2-40B4-BE49-F238E27FC236}">
                  <a16:creationId xmlns:a16="http://schemas.microsoft.com/office/drawing/2014/main" id="{362727EE-809C-4EC8-8C94-21B9CEEF6835}"/>
                </a:ext>
              </a:extLst>
            </p:cNvPr>
            <p:cNvSpPr txBox="1"/>
            <p:nvPr/>
          </p:nvSpPr>
          <p:spPr>
            <a:xfrm>
              <a:off x="4143577" y="1697258"/>
              <a:ext cx="1618847" cy="346276"/>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既存状況の調査</a:t>
              </a:r>
            </a:p>
          </p:txBody>
        </p:sp>
      </p:grpSp>
      <p:pic>
        <p:nvPicPr>
          <p:cNvPr id="37" name="図 36">
            <a:extLst>
              <a:ext uri="{FF2B5EF4-FFF2-40B4-BE49-F238E27FC236}">
                <a16:creationId xmlns:a16="http://schemas.microsoft.com/office/drawing/2014/main" id="{59F9DC57-C2C5-4AB0-AE7F-1492461CF53B}"/>
              </a:ext>
            </a:extLst>
          </p:cNvPr>
          <p:cNvPicPr>
            <a:picLocks noChangeAspect="1"/>
          </p:cNvPicPr>
          <p:nvPr/>
        </p:nvPicPr>
        <p:blipFill>
          <a:blip r:embed="rId5"/>
          <a:stretch>
            <a:fillRect/>
          </a:stretch>
        </p:blipFill>
        <p:spPr>
          <a:xfrm>
            <a:off x="3807607" y="3027885"/>
            <a:ext cx="2105666" cy="1221906"/>
          </a:xfrm>
          <a:prstGeom prst="rect">
            <a:avLst/>
          </a:prstGeom>
        </p:spPr>
      </p:pic>
      <p:cxnSp>
        <p:nvCxnSpPr>
          <p:cNvPr id="39" name="コネクタ: カギ線 38">
            <a:extLst>
              <a:ext uri="{FF2B5EF4-FFF2-40B4-BE49-F238E27FC236}">
                <a16:creationId xmlns:a16="http://schemas.microsoft.com/office/drawing/2014/main" id="{34F16E4B-D12F-459B-903C-CCEFCCC84322}"/>
              </a:ext>
            </a:extLst>
          </p:cNvPr>
          <p:cNvCxnSpPr>
            <a:stCxn id="28" idx="0"/>
            <a:endCxn id="37" idx="1"/>
          </p:cNvCxnSpPr>
          <p:nvPr/>
        </p:nvCxnSpPr>
        <p:spPr>
          <a:xfrm rot="5400000" flipH="1" flipV="1">
            <a:off x="2471350" y="2975997"/>
            <a:ext cx="673417" cy="1999100"/>
          </a:xfrm>
          <a:prstGeom prst="bentConnector2">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コネクタ: カギ線 39">
            <a:extLst>
              <a:ext uri="{FF2B5EF4-FFF2-40B4-BE49-F238E27FC236}">
                <a16:creationId xmlns:a16="http://schemas.microsoft.com/office/drawing/2014/main" id="{A1B2039D-2B49-4B04-B016-5B878427D796}"/>
              </a:ext>
            </a:extLst>
          </p:cNvPr>
          <p:cNvCxnSpPr>
            <a:cxnSpLocks/>
            <a:stCxn id="21" idx="3"/>
            <a:endCxn id="37" idx="1"/>
          </p:cNvCxnSpPr>
          <p:nvPr/>
        </p:nvCxnSpPr>
        <p:spPr>
          <a:xfrm>
            <a:off x="2862225" y="1988521"/>
            <a:ext cx="945383" cy="1650318"/>
          </a:xfrm>
          <a:prstGeom prst="bentConnector3">
            <a:avLst>
              <a:gd name="adj1" fmla="val 50000"/>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7" name="グループ化 46">
            <a:extLst>
              <a:ext uri="{FF2B5EF4-FFF2-40B4-BE49-F238E27FC236}">
                <a16:creationId xmlns:a16="http://schemas.microsoft.com/office/drawing/2014/main" id="{2EE3CA0F-73C3-487C-9720-A9778E8D8FF5}"/>
              </a:ext>
            </a:extLst>
          </p:cNvPr>
          <p:cNvGrpSpPr/>
          <p:nvPr/>
        </p:nvGrpSpPr>
        <p:grpSpPr>
          <a:xfrm>
            <a:off x="3819355" y="1369169"/>
            <a:ext cx="1832563" cy="1239042"/>
            <a:chOff x="4137634" y="1197516"/>
            <a:chExt cx="1985277" cy="1342295"/>
          </a:xfrm>
        </p:grpSpPr>
        <p:pic>
          <p:nvPicPr>
            <p:cNvPr id="45" name="図 44">
              <a:extLst>
                <a:ext uri="{FF2B5EF4-FFF2-40B4-BE49-F238E27FC236}">
                  <a16:creationId xmlns:a16="http://schemas.microsoft.com/office/drawing/2014/main" id="{7F5F515F-E84C-4EE7-9CD2-8D90B3B17765}"/>
                </a:ext>
              </a:extLst>
            </p:cNvPr>
            <p:cNvPicPr>
              <a:picLocks noChangeAspect="1"/>
            </p:cNvPicPr>
            <p:nvPr/>
          </p:nvPicPr>
          <p:blipFill>
            <a:blip r:embed="rId6"/>
            <a:stretch>
              <a:fillRect/>
            </a:stretch>
          </p:blipFill>
          <p:spPr>
            <a:xfrm>
              <a:off x="4137634" y="1197516"/>
              <a:ext cx="1985277" cy="1342295"/>
            </a:xfrm>
            <a:prstGeom prst="rect">
              <a:avLst/>
            </a:prstGeom>
          </p:spPr>
        </p:pic>
        <p:sp>
          <p:nvSpPr>
            <p:cNvPr id="46" name="テキスト ボックス 45">
              <a:extLst>
                <a:ext uri="{FF2B5EF4-FFF2-40B4-BE49-F238E27FC236}">
                  <a16:creationId xmlns:a16="http://schemas.microsoft.com/office/drawing/2014/main" id="{3AC1C675-667A-41F8-8701-4D40CE5C2C1A}"/>
                </a:ext>
              </a:extLst>
            </p:cNvPr>
            <p:cNvSpPr txBox="1"/>
            <p:nvPr/>
          </p:nvSpPr>
          <p:spPr>
            <a:xfrm>
              <a:off x="4415495" y="1737572"/>
              <a:ext cx="1429558" cy="346275"/>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推進体制構築</a:t>
              </a:r>
            </a:p>
          </p:txBody>
        </p:sp>
      </p:grpSp>
      <p:cxnSp>
        <p:nvCxnSpPr>
          <p:cNvPr id="48" name="直線矢印コネクタ 47">
            <a:extLst>
              <a:ext uri="{FF2B5EF4-FFF2-40B4-BE49-F238E27FC236}">
                <a16:creationId xmlns:a16="http://schemas.microsoft.com/office/drawing/2014/main" id="{EEEB4D56-F6F3-4764-B985-F0A996EB8B85}"/>
              </a:ext>
            </a:extLst>
          </p:cNvPr>
          <p:cNvCxnSpPr>
            <a:cxnSpLocks/>
            <a:stCxn id="45" idx="3"/>
            <a:endCxn id="33" idx="1"/>
          </p:cNvCxnSpPr>
          <p:nvPr/>
        </p:nvCxnSpPr>
        <p:spPr>
          <a:xfrm flipV="1">
            <a:off x="5651918" y="1982561"/>
            <a:ext cx="542709" cy="6129"/>
          </a:xfrm>
          <a:prstGeom prst="straightConnector1">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コネクタ: カギ線 50">
            <a:extLst>
              <a:ext uri="{FF2B5EF4-FFF2-40B4-BE49-F238E27FC236}">
                <a16:creationId xmlns:a16="http://schemas.microsoft.com/office/drawing/2014/main" id="{3F808668-4E6D-4A56-9BC3-0F86CB301618}"/>
              </a:ext>
            </a:extLst>
          </p:cNvPr>
          <p:cNvCxnSpPr>
            <a:cxnSpLocks/>
            <a:stCxn id="33" idx="2"/>
            <a:endCxn id="37" idx="3"/>
          </p:cNvCxnSpPr>
          <p:nvPr/>
        </p:nvCxnSpPr>
        <p:spPr>
          <a:xfrm rot="5400000">
            <a:off x="6124455" y="2474165"/>
            <a:ext cx="953493" cy="1375854"/>
          </a:xfrm>
          <a:prstGeom prst="bentConnector2">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57" name="図 56">
            <a:extLst>
              <a:ext uri="{FF2B5EF4-FFF2-40B4-BE49-F238E27FC236}">
                <a16:creationId xmlns:a16="http://schemas.microsoft.com/office/drawing/2014/main" id="{530CCC5B-CD38-4D00-B232-77435CD7EC71}"/>
              </a:ext>
            </a:extLst>
          </p:cNvPr>
          <p:cNvPicPr>
            <a:picLocks noChangeAspect="1"/>
          </p:cNvPicPr>
          <p:nvPr/>
        </p:nvPicPr>
        <p:blipFill>
          <a:blip r:embed="rId7"/>
          <a:stretch>
            <a:fillRect/>
          </a:stretch>
        </p:blipFill>
        <p:spPr>
          <a:xfrm>
            <a:off x="6122756" y="4244006"/>
            <a:ext cx="2580999" cy="1786845"/>
          </a:xfrm>
          <a:prstGeom prst="rect">
            <a:avLst/>
          </a:prstGeom>
        </p:spPr>
      </p:pic>
      <p:sp>
        <p:nvSpPr>
          <p:cNvPr id="58" name="矢印: 上向き折線 57">
            <a:extLst>
              <a:ext uri="{FF2B5EF4-FFF2-40B4-BE49-F238E27FC236}">
                <a16:creationId xmlns:a16="http://schemas.microsoft.com/office/drawing/2014/main" id="{7080A2D5-D711-4E45-9ED6-6CCC9A3478A1}"/>
              </a:ext>
            </a:extLst>
          </p:cNvPr>
          <p:cNvSpPr/>
          <p:nvPr/>
        </p:nvSpPr>
        <p:spPr>
          <a:xfrm rot="5400000">
            <a:off x="5310453" y="4442387"/>
            <a:ext cx="906125" cy="758421"/>
          </a:xfrm>
          <a:prstGeom prst="bentUpArrow">
            <a:avLst/>
          </a:prstGeom>
          <a:solidFill>
            <a:srgbClr val="0070C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1662"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9" name="テキスト ボックス 58">
            <a:extLst>
              <a:ext uri="{FF2B5EF4-FFF2-40B4-BE49-F238E27FC236}">
                <a16:creationId xmlns:a16="http://schemas.microsoft.com/office/drawing/2014/main" id="{06377D50-75FB-4EAD-A908-58E8DF1B69AB}"/>
              </a:ext>
            </a:extLst>
          </p:cNvPr>
          <p:cNvSpPr txBox="1"/>
          <p:nvPr/>
        </p:nvSpPr>
        <p:spPr>
          <a:xfrm>
            <a:off x="6755126" y="4786114"/>
            <a:ext cx="1390125" cy="546945"/>
          </a:xfrm>
          <a:prstGeom prst="rect">
            <a:avLst/>
          </a:prstGeom>
          <a:noFill/>
        </p:spPr>
        <p:txBody>
          <a:bodyPr wrap="none" rtlCol="0">
            <a:spAutoFit/>
          </a:bodyPr>
          <a:lstStyle/>
          <a:p>
            <a:pPr algn="ctr"/>
            <a:r>
              <a:rPr lang="ja-JP" altLang="en-US" sz="1477" b="1" dirty="0">
                <a:solidFill>
                  <a:srgbClr val="002060"/>
                </a:solidFill>
                <a:latin typeface="HGP創英角ｺﾞｼｯｸUB" panose="020B0900000000000000" pitchFamily="50" charset="-128"/>
                <a:ea typeface="HGP創英角ｺﾞｼｯｸUB" panose="020B0900000000000000" pitchFamily="50" charset="-128"/>
              </a:rPr>
              <a:t>目指すシステム</a:t>
            </a:r>
            <a:endParaRPr lang="en-US" altLang="ja-JP" sz="1477" b="1" dirty="0">
              <a:solidFill>
                <a:srgbClr val="002060"/>
              </a:solidFill>
              <a:latin typeface="HGP創英角ｺﾞｼｯｸUB" panose="020B0900000000000000" pitchFamily="50" charset="-128"/>
              <a:ea typeface="HGP創英角ｺﾞｼｯｸUB" panose="020B0900000000000000" pitchFamily="50" charset="-128"/>
            </a:endParaRPr>
          </a:p>
          <a:p>
            <a:pPr algn="ctr"/>
            <a:r>
              <a:rPr lang="ja-JP" altLang="en-US" sz="1477" b="1" dirty="0">
                <a:solidFill>
                  <a:srgbClr val="002060"/>
                </a:solidFill>
                <a:latin typeface="HGP創英角ｺﾞｼｯｸUB" panose="020B0900000000000000" pitchFamily="50" charset="-128"/>
                <a:ea typeface="HGP創英角ｺﾞｼｯｸUB" panose="020B0900000000000000" pitchFamily="50" charset="-128"/>
              </a:rPr>
              <a:t>イメージ像</a:t>
            </a:r>
          </a:p>
        </p:txBody>
      </p:sp>
      <p:sp>
        <p:nvSpPr>
          <p:cNvPr id="60" name="テキスト ボックス 59">
            <a:extLst>
              <a:ext uri="{FF2B5EF4-FFF2-40B4-BE49-F238E27FC236}">
                <a16:creationId xmlns:a16="http://schemas.microsoft.com/office/drawing/2014/main" id="{33BBF8E8-BDB1-44BF-A780-533EB59C25DA}"/>
              </a:ext>
            </a:extLst>
          </p:cNvPr>
          <p:cNvSpPr txBox="1"/>
          <p:nvPr/>
        </p:nvSpPr>
        <p:spPr>
          <a:xfrm>
            <a:off x="3967410" y="3292350"/>
            <a:ext cx="1786066" cy="546945"/>
          </a:xfrm>
          <a:prstGeom prst="rect">
            <a:avLst/>
          </a:prstGeom>
          <a:noFill/>
        </p:spPr>
        <p:txBody>
          <a:bodyPr wrap="none" rtlCol="0">
            <a:spAutoFit/>
          </a:bodyPr>
          <a:lstStyle/>
          <a:p>
            <a:pPr algn="ctr"/>
            <a:r>
              <a:rPr lang="ja-JP" altLang="en-US" sz="1477" dirty="0">
                <a:latin typeface="HGP創英角ｺﾞｼｯｸUB" panose="020B0900000000000000" pitchFamily="50" charset="-128"/>
                <a:ea typeface="HGP創英角ｺﾞｼｯｸUB" panose="020B0900000000000000" pitchFamily="50" charset="-128"/>
              </a:rPr>
              <a:t>既存システム概念図</a:t>
            </a:r>
            <a:endParaRPr lang="en-US" altLang="ja-JP" sz="1477" dirty="0">
              <a:latin typeface="HGP創英角ｺﾞｼｯｸUB" panose="020B0900000000000000" pitchFamily="50" charset="-128"/>
              <a:ea typeface="HGP創英角ｺﾞｼｯｸUB" panose="020B0900000000000000" pitchFamily="50" charset="-128"/>
            </a:endParaRPr>
          </a:p>
          <a:p>
            <a:pPr algn="ctr"/>
            <a:r>
              <a:rPr lang="ja-JP" altLang="en-US" sz="1477" dirty="0">
                <a:latin typeface="HGP創英角ｺﾞｼｯｸUB" panose="020B0900000000000000" pitchFamily="50" charset="-128"/>
                <a:ea typeface="HGP創英角ｺﾞｼｯｸUB" panose="020B0900000000000000" pitchFamily="50" charset="-128"/>
              </a:rPr>
              <a:t>に反映させる</a:t>
            </a:r>
          </a:p>
        </p:txBody>
      </p:sp>
      <p:sp>
        <p:nvSpPr>
          <p:cNvPr id="24" name="テキスト ボックス 23">
            <a:extLst>
              <a:ext uri="{FF2B5EF4-FFF2-40B4-BE49-F238E27FC236}">
                <a16:creationId xmlns:a16="http://schemas.microsoft.com/office/drawing/2014/main" id="{EE276F1B-B3E5-4156-8D0F-4A91F6E418FE}"/>
              </a:ext>
            </a:extLst>
          </p:cNvPr>
          <p:cNvSpPr txBox="1"/>
          <p:nvPr/>
        </p:nvSpPr>
        <p:spPr>
          <a:xfrm>
            <a:off x="143508" y="80628"/>
            <a:ext cx="7200800" cy="400110"/>
          </a:xfrm>
          <a:prstGeom prst="rect">
            <a:avLst/>
          </a:prstGeom>
          <a:noFill/>
        </p:spPr>
        <p:txBody>
          <a:bodyPr wrap="square" rtlCol="0">
            <a:spAutoFit/>
          </a:bodyPr>
          <a:lstStyle>
            <a:defPPr>
              <a:defRPr lang="ja-JP"/>
            </a:defPPr>
            <a:lvl1pPr>
              <a:defRPr sz="2000" b="1">
                <a:latin typeface="Meiryo UI" panose="020B0604030504040204" pitchFamily="50" charset="-128"/>
                <a:ea typeface="Meiryo UI" panose="020B0604030504040204" pitchFamily="50" charset="-128"/>
              </a:defRPr>
            </a:lvl1pPr>
          </a:lstStyle>
          <a:p>
            <a:r>
              <a:rPr lang="ja-JP" altLang="en-US" sz="2000" dirty="0">
                <a:latin typeface="Meiryo UI" panose="020B0604030504040204" pitchFamily="50" charset="-128"/>
                <a:ea typeface="Meiryo UI" panose="020B0604030504040204" pitchFamily="50" charset="-128"/>
              </a:rPr>
              <a:t>具体的な進め方の例</a:t>
            </a:r>
          </a:p>
        </p:txBody>
      </p:sp>
      <p:sp>
        <p:nvSpPr>
          <p:cNvPr id="2" name="テキスト ボックス 1">
            <a:extLst>
              <a:ext uri="{FF2B5EF4-FFF2-40B4-BE49-F238E27FC236}">
                <a16:creationId xmlns:a16="http://schemas.microsoft.com/office/drawing/2014/main" id="{A3A4EC2A-1871-4026-A1D9-14C36308A10C}"/>
              </a:ext>
            </a:extLst>
          </p:cNvPr>
          <p:cNvSpPr txBox="1"/>
          <p:nvPr/>
        </p:nvSpPr>
        <p:spPr>
          <a:xfrm>
            <a:off x="2365651" y="890812"/>
            <a:ext cx="3828976" cy="339372"/>
          </a:xfrm>
          <a:prstGeom prst="rect">
            <a:avLst/>
          </a:prstGeom>
          <a:noFill/>
          <a:ln>
            <a:noFill/>
          </a:ln>
        </p:spPr>
        <p:txBody>
          <a:bodyPr wrap="none" rtlCol="0">
            <a:noAutofit/>
          </a:bodyPr>
          <a:lstStyle/>
          <a:p>
            <a:pPr algn="l"/>
            <a:r>
              <a:rPr kumimoji="1" lang="ja-JP" altLang="en-US" sz="1600" b="1" dirty="0">
                <a:solidFill>
                  <a:srgbClr val="FF0066"/>
                </a:solidFill>
                <a:latin typeface="Meiryo UI" panose="020B0604030504040204" pitchFamily="50" charset="-128"/>
                <a:ea typeface="Meiryo UI" panose="020B0604030504040204" pitchFamily="50" charset="-128"/>
              </a:rPr>
              <a:t>既存配置図に対して、各種調査結果を反映</a:t>
            </a:r>
          </a:p>
        </p:txBody>
      </p:sp>
      <p:cxnSp>
        <p:nvCxnSpPr>
          <p:cNvPr id="5" name="コネクタ: カギ線 4">
            <a:extLst>
              <a:ext uri="{FF2B5EF4-FFF2-40B4-BE49-F238E27FC236}">
                <a16:creationId xmlns:a16="http://schemas.microsoft.com/office/drawing/2014/main" id="{BBDE50A4-F01A-4F6B-833B-9F41E6A14150}"/>
              </a:ext>
            </a:extLst>
          </p:cNvPr>
          <p:cNvCxnSpPr>
            <a:stCxn id="21" idx="0"/>
            <a:endCxn id="33" idx="0"/>
          </p:cNvCxnSpPr>
          <p:nvPr/>
        </p:nvCxnSpPr>
        <p:spPr>
          <a:xfrm rot="5400000" flipH="1" flipV="1">
            <a:off x="4477197" y="-1478714"/>
            <a:ext cx="53441" cy="5570422"/>
          </a:xfrm>
          <a:prstGeom prst="bentConnector3">
            <a:avLst>
              <a:gd name="adj1" fmla="val 52776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210300"/>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wrap="square" rtlCol="0">
        <a:noAutofit/>
      </a:bodyPr>
      <a:lstStyle>
        <a:defPPr algn="ctr">
          <a:defRPr sz="1200" dirty="0" smtClean="0">
            <a:solidFill>
              <a:schemeClr val="tx1"/>
            </a:solidFill>
            <a:latin typeface="HGP創英角ｺﾞｼｯｸUB" panose="020B0900000000000000" pitchFamily="50" charset="-128"/>
            <a:ea typeface="HGP創英角ｺﾞｼｯｸUB" panose="020B0900000000000000" pitchFamily="50" charset="-128"/>
          </a:defRPr>
        </a:defPPr>
      </a:lstStyle>
    </a:spDef>
    <a:txDef>
      <a:spPr>
        <a:noFill/>
        <a:ln>
          <a:noFill/>
        </a:ln>
      </a:spPr>
      <a:bodyPr wrap="none" rtlCol="0">
        <a:noAutofit/>
      </a:bodyPr>
      <a:lstStyle>
        <a:defPPr algn="l">
          <a:defRPr kumimoji="1" sz="1600" dirty="0" smtClean="0">
            <a:latin typeface="Meiryo UI" panose="020B0604030504040204" pitchFamily="50" charset="-128"/>
            <a:ea typeface="Meiryo UI" panose="020B0604030504040204" pitchFamily="50" charset="-128"/>
          </a:defRPr>
        </a:defPPr>
      </a:lstStyle>
    </a:txDef>
  </a:objectDefaults>
  <a:extraClrScheme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wrap="square" rtlCol="0">
        <a:noAutofit/>
      </a:bodyPr>
      <a:lstStyle>
        <a:defPPr algn="ctr">
          <a:defRPr sz="1200" dirty="0" smtClean="0">
            <a:solidFill>
              <a:schemeClr val="tx1"/>
            </a:solidFill>
            <a:latin typeface="HGP創英角ｺﾞｼｯｸUB" panose="020B0900000000000000" pitchFamily="50" charset="-128"/>
            <a:ea typeface="HGP創英角ｺﾞｼｯｸUB" panose="020B0900000000000000" pitchFamily="50" charset="-128"/>
          </a:defRPr>
        </a:defPPr>
      </a:lstStyle>
    </a:spDef>
    <a:txDef>
      <a:spPr>
        <a:noFill/>
        <a:ln>
          <a:solidFill>
            <a:schemeClr val="tx1"/>
          </a:solidFill>
        </a:ln>
      </a:spPr>
      <a:bodyPr wrap="square" rtlCol="0">
        <a:noAutofit/>
      </a:bodyPr>
      <a:lstStyle>
        <a:defPPr>
          <a:defRPr kumimoji="1" sz="1600" dirty="0" smtClean="0">
            <a:latin typeface="HGP創英角ｺﾞｼｯｸUB" panose="020B0900000000000000" pitchFamily="50" charset="-128"/>
            <a:ea typeface="HGP創英角ｺﾞｼｯｸUB" panose="020B0900000000000000" pitchFamily="50" charset="-128"/>
          </a:defRPr>
        </a:defPPr>
      </a:lstStyle>
    </a:txDef>
  </a:objectDefaults>
  <a:extraClrSchemeLst/>
</a:theme>
</file>

<file path=ppt/theme/theme3.xml><?xml version="1.0" encoding="utf-8"?>
<a:theme xmlns:a="http://schemas.openxmlformats.org/drawingml/2006/main" name="3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wrap="square" rtlCol="0">
        <a:noAutofit/>
      </a:bodyPr>
      <a:lstStyle>
        <a:defPPr algn="ctr">
          <a:defRPr sz="1200" dirty="0" smtClean="0">
            <a:solidFill>
              <a:schemeClr val="tx1"/>
            </a:solidFill>
            <a:latin typeface="HGP創英角ｺﾞｼｯｸUB" panose="020B0900000000000000" pitchFamily="50" charset="-128"/>
            <a:ea typeface="HGP創英角ｺﾞｼｯｸUB" panose="020B0900000000000000" pitchFamily="50" charset="-128"/>
          </a:defRPr>
        </a:defPPr>
      </a:lstStyle>
    </a:spDef>
    <a:txDef>
      <a:spPr>
        <a:noFill/>
        <a:ln>
          <a:noFill/>
        </a:ln>
      </a:spPr>
      <a:bodyPr wrap="none" rtlCol="0">
        <a:noAutofit/>
      </a:bodyPr>
      <a:lstStyle>
        <a:defPPr algn="l">
          <a:defRPr kumimoji="1" sz="1600" dirty="0" smtClean="0">
            <a:latin typeface="Meiryo UI" panose="020B0604030504040204" pitchFamily="50" charset="-128"/>
            <a:ea typeface="Meiryo UI" panose="020B0604030504040204" pitchFamily="50" charset="-128"/>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A3D6FDF7DEF984B99A5818ABB446A0A" ma:contentTypeVersion="7" ma:contentTypeDescription="新しいドキュメントを作成します。" ma:contentTypeScope="" ma:versionID="ef24d84dac960456e61e63f1ae99cba9">
  <xsd:schema xmlns:xsd="http://www.w3.org/2001/XMLSchema" xmlns:xs="http://www.w3.org/2001/XMLSchema" xmlns:p="http://schemas.microsoft.com/office/2006/metadata/properties" xmlns:ns2="1795c210-0725-48f3-8118-696ddd2bba64" targetNamespace="http://schemas.microsoft.com/office/2006/metadata/properties" ma:root="true" ma:fieldsID="54e0095c7bc989a2d10c7cefe5f0c3dc" ns2:_="">
    <xsd:import namespace="1795c210-0725-48f3-8118-696ddd2bba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5c210-0725-48f3-8118-696ddd2bba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F871EF-A7EF-41B5-8163-535E6FEE0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5c210-0725-48f3-8118-696ddd2bba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BEB1FF-E3F8-4788-BD81-4D5585BDF83B}">
  <ds:schemaRefs>
    <ds:schemaRef ds:uri="http://schemas.microsoft.com/sharepoint/v3/contenttype/forms"/>
  </ds:schemaRefs>
</ds:datastoreItem>
</file>

<file path=customXml/itemProps3.xml><?xml version="1.0" encoding="utf-8"?>
<ds:datastoreItem xmlns:ds="http://schemas.openxmlformats.org/officeDocument/2006/customXml" ds:itemID="{D6FA7E50-1501-429F-984E-F6F2277A440A}">
  <ds:schemaRefs>
    <ds:schemaRef ds:uri="http://purl.org/dc/terms/"/>
    <ds:schemaRef ds:uri="http://schemas.openxmlformats.org/package/2006/metadata/core-properties"/>
    <ds:schemaRef ds:uri="http://schemas.microsoft.com/office/2006/documentManagement/types"/>
    <ds:schemaRef ds:uri="http://purl.org/dc/dcmitype/"/>
    <ds:schemaRef ds:uri="1795c210-0725-48f3-8118-696ddd2bba64"/>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16</TotalTime>
  <Words>630</Words>
  <Application>Microsoft Office PowerPoint</Application>
  <PresentationFormat>画面に合わせる (4:3)</PresentationFormat>
  <Paragraphs>127</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10</vt:i4>
      </vt:variant>
    </vt:vector>
  </HeadingPairs>
  <TitlesOfParts>
    <vt:vector size="19" baseType="lpstr">
      <vt:lpstr>HGP創英角ｺﾞｼｯｸUB</vt:lpstr>
      <vt:lpstr>Meiryo UI</vt:lpstr>
      <vt:lpstr>ＭＳ Ｐゴシック</vt:lpstr>
      <vt:lpstr>游ゴシック</vt:lpstr>
      <vt:lpstr>Arial</vt:lpstr>
      <vt:lpstr>Calibri</vt:lpstr>
      <vt:lpstr>1_デザインの設定</vt:lpstr>
      <vt:lpstr>2_デザインの設定</vt:lpstr>
      <vt:lpstr>3_デザインの設定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FAIS _</cp:lastModifiedBy>
  <cp:revision>7</cp:revision>
  <dcterms:modified xsi:type="dcterms:W3CDTF">2023-06-23T07:26:05Z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0x010100AA3D6FDF7DEF984B99A5818ABB446A0A</vt:lpwstr>
  </property>
</Properties>
</file>