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078" r:id="rId2"/>
    <p:sldId id="2095" r:id="rId3"/>
    <p:sldId id="2081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761AF-AD3D-4C58-84F7-5AD37624C747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1380E-4A9A-4631-AFB4-F2634BC3D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213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4961AE-B750-9328-9505-320476DA05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F84D5A8-13E5-F103-9312-6375A6660B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C5768C-36FB-C865-79EF-C3A49E557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A5CA-6E9D-4C9E-87F0-5F8C4D66AAC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54A85-4FAA-AD86-08AF-A50BB1C0B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0DC136-8962-C48F-A0EC-83A590821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8E39-F95E-4F7F-9085-BAF14E4E0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740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8F29D9-36E3-DEB6-8B8A-9CFD5172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B8F8D72-9A55-8219-4EDD-2EE02579D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7B31B3-D50F-0554-C962-E2AE63D78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A5CA-6E9D-4C9E-87F0-5F8C4D66AAC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D43EE0-A6DC-3AFA-A308-3B2A6FAC1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374F6F-7EE1-DAA0-CFCF-873DE18E4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8E39-F95E-4F7F-9085-BAF14E4E0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991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55D4EBB-27F5-215E-13F1-B15DE262E3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DA2CA4-BB08-C5FE-3F95-B08D0276C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FC36B5-4D2A-ABEE-5406-CE331405F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A5CA-6E9D-4C9E-87F0-5F8C4D66AAC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F429DE-1FFC-DB98-FDAD-046399B72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986CB3-DEA1-BB2F-B5F9-3176FD39D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8E39-F95E-4F7F-9085-BAF14E4E0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247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35514E7-CB09-43A7-9406-917A5C5B4A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4352" y="645333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9F8C903C-7D82-4420-A4B8-5DD42F19FD8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16662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D87569-2953-1D27-BDE6-DD1B18B6F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698E7E-237E-4B22-10D2-C79E04021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26E3EE-E36E-7E79-07EC-0F2E8FFF3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A5CA-6E9D-4C9E-87F0-5F8C4D66AAC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0FFB5C-AADD-7CC8-4CB3-A47234C5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D6246C-276E-E616-3438-C179F66B4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8E39-F95E-4F7F-9085-BAF14E4E0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856EEE-18FD-20E9-3044-79B186E5C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6D9D7B-E4CD-6FAC-F06E-4910DA4EE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4BF065-2AC4-28A7-2270-E4CEE6526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A5CA-6E9D-4C9E-87F0-5F8C4D66AAC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0E52B3-8B1B-0123-7510-F99588BD8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5D3133-CAD4-2BD6-170E-3CF010A3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8E39-F95E-4F7F-9085-BAF14E4E0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083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920993-9083-D6AF-F510-61B6CB247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375C18-E825-0932-5560-CDFF3952E2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4A7CA0D-EB4E-B503-C6E4-D88363CE89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E493D99-C6A8-14AD-5BF6-B529A3355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A5CA-6E9D-4C9E-87F0-5F8C4D66AAC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DB8C02-17DE-012F-14D8-23AC53887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8DA369-0EAF-7897-0507-51E22A20D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8E39-F95E-4F7F-9085-BAF14E4E0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A2E496-31B9-DB7C-7C2A-87C9FD873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0916BC-66FF-747A-5E4E-DE751C68E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E3871DB-A1F3-026D-8137-9024615EA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8E875E2-EA9A-E5F2-5830-4CE7B7AC7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CDB53BB-A940-35D6-D20A-B626BBFA6F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F5B091D-77EE-3257-11B4-126452FB2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A5CA-6E9D-4C9E-87F0-5F8C4D66AAC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37A8DC4-EF3A-85B5-37EE-91CFECCF6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690532A-343B-31A2-5EF5-5B5E40511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8E39-F95E-4F7F-9085-BAF14E4E0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584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D09CD5-E991-B564-8B86-EA3F6C6AB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44FD317-37D9-4B7A-5362-DBF6AE0D1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A5CA-6E9D-4C9E-87F0-5F8C4D66AAC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79CDA85-04AF-AEB2-21BF-F7A39E428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943CCBF-868A-AD8D-52C1-191D637CC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8E39-F95E-4F7F-9085-BAF14E4E0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898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DBFF1D0-DFB1-2160-E2F1-1CAADA0A4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A5CA-6E9D-4C9E-87F0-5F8C4D66AAC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4E5FD77-B95B-AFE3-3ADE-3C0C3A932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FCEAA9E-CD4F-94F6-0C82-8BBF3232E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8E39-F95E-4F7F-9085-BAF14E4E0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30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B5A0A5-8A0B-C0B2-7829-955DE9D2E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5735FA-E586-B091-63C3-CBAC8BF40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D9136C-EE1A-DAF0-19A9-47DA70FDD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95154E-B3CF-ED9A-3E70-C819DD267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A5CA-6E9D-4C9E-87F0-5F8C4D66AAC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23EE15-4FC1-AEF1-0AD8-840BB602A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47F80B-D791-FB1F-A0B3-0DA9FA3AA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8E39-F95E-4F7F-9085-BAF14E4E0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97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969683-6EF0-1286-A1D0-AFFF5BBED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BC9DA15-9DFE-8DA2-91A2-F83C85E8C9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D43BB1F-8B9B-4056-BD4D-93CA6848E9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5C8F72-19C6-222F-39E9-62BDF9602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A5CA-6E9D-4C9E-87F0-5F8C4D66AAC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741B83-FE1C-E551-4B0F-D6AD05BFE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F81420-7E6F-7CC0-D7F9-D30A58428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8E39-F95E-4F7F-9085-BAF14E4E0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42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FEFD368-1468-84A1-1387-D328BFA3C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31BABA-5835-DBE4-5216-6E3465D92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2B62E3-A106-6CC1-D2A8-0442697333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6CA5CA-6E9D-4C9E-87F0-5F8C4D66AAC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87D1D7-981A-EDF2-BF38-7D03BEC709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F5220F-C373-ABE5-F20B-6491CA7D07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108E39-F95E-4F7F-9085-BAF14E4E0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99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76C98E-8B17-4DA1-B45F-9D2AF8A12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F8C903C-7D82-4420-A4B8-5DD42F19FD85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8CBC1E0-68F6-4E52-80C2-16CA1268A622}"/>
              </a:ext>
            </a:extLst>
          </p:cNvPr>
          <p:cNvSpPr txBox="1"/>
          <p:nvPr/>
        </p:nvSpPr>
        <p:spPr>
          <a:xfrm>
            <a:off x="1667508" y="8062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20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en-US" altLang="ja-JP" dirty="0"/>
              <a:t>DX</a:t>
            </a:r>
            <a:r>
              <a:rPr lang="ja-JP" altLang="en-US" dirty="0"/>
              <a:t>に向けた目指す姿</a:t>
            </a:r>
            <a:br>
              <a:rPr lang="en-US" altLang="ja-JP" dirty="0"/>
            </a:br>
            <a:r>
              <a:rPr lang="ja-JP" altLang="en-US" dirty="0"/>
              <a:t>現状のシステム機能配置図</a:t>
            </a:r>
            <a:endParaRPr lang="en-US" altLang="ja-JP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32C6C84-C820-4B7D-90BE-B6206042917D}"/>
              </a:ext>
            </a:extLst>
          </p:cNvPr>
          <p:cNvSpPr/>
          <p:nvPr/>
        </p:nvSpPr>
        <p:spPr>
          <a:xfrm>
            <a:off x="1956236" y="3352800"/>
            <a:ext cx="1102659" cy="26273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b">
            <a:no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顧客管理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(CRM)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・営業支援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(SFA)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7A4895C-0B12-422C-8CAC-FE876D1D806E}"/>
              </a:ext>
            </a:extLst>
          </p:cNvPr>
          <p:cNvSpPr/>
          <p:nvPr/>
        </p:nvSpPr>
        <p:spPr>
          <a:xfrm>
            <a:off x="3325906" y="1102658"/>
            <a:ext cx="5701553" cy="12371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 anchor="t">
            <a:no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会計業務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495B38C-A6C3-4762-90CC-74196A2FB096}"/>
              </a:ext>
            </a:extLst>
          </p:cNvPr>
          <p:cNvSpPr/>
          <p:nvPr/>
        </p:nvSpPr>
        <p:spPr>
          <a:xfrm>
            <a:off x="3567955" y="1483658"/>
            <a:ext cx="2520447" cy="6185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 anchor="t">
            <a:no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財務会計システム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D5DD00-8DDE-4CB8-BCEF-467E80259CE0}"/>
              </a:ext>
            </a:extLst>
          </p:cNvPr>
          <p:cNvSpPr/>
          <p:nvPr/>
        </p:nvSpPr>
        <p:spPr>
          <a:xfrm>
            <a:off x="6285110" y="1483658"/>
            <a:ext cx="2520447" cy="6185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 anchor="t">
            <a:no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管理会計システム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07C3B91-3AF7-40C0-BFFA-45470982B398}"/>
              </a:ext>
            </a:extLst>
          </p:cNvPr>
          <p:cNvSpPr/>
          <p:nvPr/>
        </p:nvSpPr>
        <p:spPr>
          <a:xfrm>
            <a:off x="3425881" y="2501829"/>
            <a:ext cx="2662521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 anchor="t">
            <a:no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販売管理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929FB25-F70A-43E3-A1E8-BF5BF7F6B0CD}"/>
              </a:ext>
            </a:extLst>
          </p:cNvPr>
          <p:cNvSpPr/>
          <p:nvPr/>
        </p:nvSpPr>
        <p:spPr>
          <a:xfrm>
            <a:off x="9206752" y="1089210"/>
            <a:ext cx="1102659" cy="12505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 anchor="t">
            <a:no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経費精算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3BCDC44-A42D-467F-A3B7-6FCBA551FC18}"/>
              </a:ext>
            </a:extLst>
          </p:cNvPr>
          <p:cNvSpPr/>
          <p:nvPr/>
        </p:nvSpPr>
        <p:spPr>
          <a:xfrm>
            <a:off x="3325906" y="3325905"/>
            <a:ext cx="6983505" cy="26542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 anchor="t">
            <a:no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基幹業務管理システム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9386B0A-1D6E-4D60-BBF3-C3C032FC76C3}"/>
              </a:ext>
            </a:extLst>
          </p:cNvPr>
          <p:cNvSpPr/>
          <p:nvPr/>
        </p:nvSpPr>
        <p:spPr>
          <a:xfrm>
            <a:off x="9206751" y="2498491"/>
            <a:ext cx="110265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 anchor="t">
            <a:no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人事システム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1FDD249-D373-42D4-A736-42EDFFD589D3}"/>
              </a:ext>
            </a:extLst>
          </p:cNvPr>
          <p:cNvSpPr txBox="1"/>
          <p:nvPr/>
        </p:nvSpPr>
        <p:spPr>
          <a:xfrm>
            <a:off x="1783976" y="1308847"/>
            <a:ext cx="1272986" cy="3765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l"/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手作業</a:t>
            </a:r>
            <a:r>
              <a:rPr lang="en-US" altLang="ja-JP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(Excel</a:t>
            </a: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en-US" altLang="ja-JP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4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845F267-7678-4F78-A423-DC383A54DDB1}"/>
              </a:ext>
            </a:extLst>
          </p:cNvPr>
          <p:cNvSpPr txBox="1"/>
          <p:nvPr/>
        </p:nvSpPr>
        <p:spPr>
          <a:xfrm>
            <a:off x="1783976" y="1604682"/>
            <a:ext cx="1248026" cy="3765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l"/>
            <a:r>
              <a:rPr lang="en-US" altLang="ja-JP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</a:t>
            </a: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システム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093D1CB-CAE6-42C1-B69A-F3DF68C1A2E2}"/>
              </a:ext>
            </a:extLst>
          </p:cNvPr>
          <p:cNvSpPr/>
          <p:nvPr/>
        </p:nvSpPr>
        <p:spPr>
          <a:xfrm>
            <a:off x="6364938" y="2498817"/>
            <a:ext cx="2662521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 anchor="t">
            <a:no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購買販売管理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51F95F2-63F7-45AE-B684-94572B313675}"/>
              </a:ext>
            </a:extLst>
          </p:cNvPr>
          <p:cNvSpPr txBox="1"/>
          <p:nvPr/>
        </p:nvSpPr>
        <p:spPr>
          <a:xfrm>
            <a:off x="1954304" y="5946833"/>
            <a:ext cx="8444756" cy="51547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l"/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　基幹業務システム部分には、基幹業務を管理するシステム名称が当てはまるイメージとなります。例として、建設業であれば、工事管理の仕組み、介護事業であれば、介護システム、サービス業であれば、物流業であれば物流システム等が該当します。</a:t>
            </a: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17306001-E805-437B-8D9E-DE07F8DD50E7}"/>
              </a:ext>
            </a:extLst>
          </p:cNvPr>
          <p:cNvSpPr/>
          <p:nvPr/>
        </p:nvSpPr>
        <p:spPr>
          <a:xfrm>
            <a:off x="3173506" y="788514"/>
            <a:ext cx="5925670" cy="5191678"/>
          </a:xfrm>
          <a:prstGeom prst="roundRect">
            <a:avLst>
              <a:gd name="adj" fmla="val 2619"/>
            </a:avLst>
          </a:prstGeom>
          <a:noFill/>
          <a:ln w="38100">
            <a:solidFill>
              <a:srgbClr val="00B0F0"/>
            </a:solidFill>
          </a:ln>
        </p:spPr>
        <p:txBody>
          <a:bodyPr wrap="square" rtlCol="0" anchor="t">
            <a:noAutofit/>
          </a:bodyPr>
          <a:lstStyle/>
          <a:p>
            <a:pPr algn="ctr"/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ERP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システム領域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6E03E16-B4CA-0A67-D84D-A02547FC4788}"/>
              </a:ext>
            </a:extLst>
          </p:cNvPr>
          <p:cNvSpPr txBox="1"/>
          <p:nvPr/>
        </p:nvSpPr>
        <p:spPr>
          <a:xfrm>
            <a:off x="5529468" y="3774414"/>
            <a:ext cx="1511282" cy="8368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noAutofit/>
          </a:bodyPr>
          <a:lstStyle/>
          <a:p>
            <a:pPr algn="l"/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</a:p>
        </p:txBody>
      </p:sp>
    </p:spTree>
    <p:extLst>
      <p:ext uri="{BB962C8B-B14F-4D97-AF65-F5344CB8AC3E}">
        <p14:creationId xmlns:p14="http://schemas.microsoft.com/office/powerpoint/2010/main" val="3256774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76C98E-8B17-4DA1-B45F-9D2AF8A12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F8C903C-7D82-4420-A4B8-5DD42F19FD85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32C6C84-C820-4B7D-90BE-B6206042917D}"/>
              </a:ext>
            </a:extLst>
          </p:cNvPr>
          <p:cNvSpPr/>
          <p:nvPr/>
        </p:nvSpPr>
        <p:spPr>
          <a:xfrm>
            <a:off x="1956236" y="3352800"/>
            <a:ext cx="1102659" cy="26273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b">
            <a:no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顧客管理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(CRM)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・営業支援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(SFA)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7A4895C-0B12-422C-8CAC-FE876D1D806E}"/>
              </a:ext>
            </a:extLst>
          </p:cNvPr>
          <p:cNvSpPr/>
          <p:nvPr/>
        </p:nvSpPr>
        <p:spPr>
          <a:xfrm>
            <a:off x="3325906" y="1102658"/>
            <a:ext cx="5701553" cy="12371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 anchor="t">
            <a:no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会計業務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495B38C-A6C3-4762-90CC-74196A2FB096}"/>
              </a:ext>
            </a:extLst>
          </p:cNvPr>
          <p:cNvSpPr/>
          <p:nvPr/>
        </p:nvSpPr>
        <p:spPr>
          <a:xfrm>
            <a:off x="3567955" y="1483658"/>
            <a:ext cx="2520447" cy="6185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 anchor="t">
            <a:no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財務会計システム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D5DD00-8DDE-4CB8-BCEF-467E80259CE0}"/>
              </a:ext>
            </a:extLst>
          </p:cNvPr>
          <p:cNvSpPr/>
          <p:nvPr/>
        </p:nvSpPr>
        <p:spPr>
          <a:xfrm>
            <a:off x="6285110" y="1483658"/>
            <a:ext cx="2520447" cy="6185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 anchor="t">
            <a:no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管理会計システム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07C3B91-3AF7-40C0-BFFA-45470982B398}"/>
              </a:ext>
            </a:extLst>
          </p:cNvPr>
          <p:cNvSpPr/>
          <p:nvPr/>
        </p:nvSpPr>
        <p:spPr>
          <a:xfrm>
            <a:off x="3425881" y="2501829"/>
            <a:ext cx="2662521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 anchor="t">
            <a:no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販売管理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929FB25-F70A-43E3-A1E8-BF5BF7F6B0CD}"/>
              </a:ext>
            </a:extLst>
          </p:cNvPr>
          <p:cNvSpPr/>
          <p:nvPr/>
        </p:nvSpPr>
        <p:spPr>
          <a:xfrm>
            <a:off x="9206752" y="1089210"/>
            <a:ext cx="1102659" cy="12505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 anchor="t">
            <a:no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経費精算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3BCDC44-A42D-467F-A3B7-6FCBA551FC18}"/>
              </a:ext>
            </a:extLst>
          </p:cNvPr>
          <p:cNvSpPr/>
          <p:nvPr/>
        </p:nvSpPr>
        <p:spPr>
          <a:xfrm>
            <a:off x="3325906" y="3325905"/>
            <a:ext cx="6983505" cy="26542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 anchor="t">
            <a:no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基幹業務管理システム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9386B0A-1D6E-4D60-BBF3-C3C032FC76C3}"/>
              </a:ext>
            </a:extLst>
          </p:cNvPr>
          <p:cNvSpPr/>
          <p:nvPr/>
        </p:nvSpPr>
        <p:spPr>
          <a:xfrm>
            <a:off x="9206751" y="2498491"/>
            <a:ext cx="110265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 anchor="t">
            <a:no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人事システム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1FDD249-D373-42D4-A736-42EDFFD589D3}"/>
              </a:ext>
            </a:extLst>
          </p:cNvPr>
          <p:cNvSpPr txBox="1"/>
          <p:nvPr/>
        </p:nvSpPr>
        <p:spPr>
          <a:xfrm>
            <a:off x="1783976" y="1308847"/>
            <a:ext cx="1272986" cy="3765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l"/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手作業</a:t>
            </a:r>
            <a:r>
              <a:rPr lang="en-US" altLang="ja-JP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(Excel</a:t>
            </a: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en-US" altLang="ja-JP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4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845F267-7678-4F78-A423-DC383A54DDB1}"/>
              </a:ext>
            </a:extLst>
          </p:cNvPr>
          <p:cNvSpPr txBox="1"/>
          <p:nvPr/>
        </p:nvSpPr>
        <p:spPr>
          <a:xfrm>
            <a:off x="1783976" y="1604682"/>
            <a:ext cx="1248026" cy="3765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 algn="l"/>
            <a:r>
              <a:rPr lang="en-US" altLang="ja-JP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</a:t>
            </a: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システム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093D1CB-CAE6-42C1-B69A-F3DF68C1A2E2}"/>
              </a:ext>
            </a:extLst>
          </p:cNvPr>
          <p:cNvSpPr/>
          <p:nvPr/>
        </p:nvSpPr>
        <p:spPr>
          <a:xfrm>
            <a:off x="6364938" y="2498817"/>
            <a:ext cx="2662521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 anchor="t">
            <a:no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購買販売管理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51F95F2-63F7-45AE-B684-94572B313675}"/>
              </a:ext>
            </a:extLst>
          </p:cNvPr>
          <p:cNvSpPr txBox="1"/>
          <p:nvPr/>
        </p:nvSpPr>
        <p:spPr>
          <a:xfrm>
            <a:off x="1954304" y="5946833"/>
            <a:ext cx="8444756" cy="51547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l"/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　基幹業務システム部分には、基幹業務を管理するシステム名称が当てはまるイメージとなります。例として、建設業であれば、工事管理の仕組み、介護事業であれば、介護システム、サービス業であれば、物流業であれば物流システム等が該当します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EA4B1D3-EAAC-4E91-908E-949D0E937983}"/>
              </a:ext>
            </a:extLst>
          </p:cNvPr>
          <p:cNvSpPr txBox="1"/>
          <p:nvPr/>
        </p:nvSpPr>
        <p:spPr>
          <a:xfrm>
            <a:off x="1667508" y="8062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20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en-US" altLang="ja-JP" dirty="0"/>
              <a:t>DX</a:t>
            </a:r>
            <a:r>
              <a:rPr lang="ja-JP" altLang="en-US" dirty="0"/>
              <a:t>に向けた目指す姿</a:t>
            </a:r>
            <a:br>
              <a:rPr lang="en-US" altLang="ja-JP" dirty="0"/>
            </a:br>
            <a:r>
              <a:rPr lang="ja-JP" altLang="en-US" dirty="0"/>
              <a:t>将来の目指す姿　システム機能配置図</a:t>
            </a:r>
            <a:endParaRPr lang="en-US" altLang="ja-JP" dirty="0"/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B1B67163-690F-4B4F-B3B2-5A207A1847FE}"/>
              </a:ext>
            </a:extLst>
          </p:cNvPr>
          <p:cNvSpPr/>
          <p:nvPr/>
        </p:nvSpPr>
        <p:spPr>
          <a:xfrm>
            <a:off x="3173506" y="788514"/>
            <a:ext cx="5925670" cy="5191678"/>
          </a:xfrm>
          <a:prstGeom prst="roundRect">
            <a:avLst>
              <a:gd name="adj" fmla="val 2619"/>
            </a:avLst>
          </a:prstGeom>
          <a:noFill/>
          <a:ln w="38100">
            <a:solidFill>
              <a:srgbClr val="00B0F0"/>
            </a:solidFill>
          </a:ln>
        </p:spPr>
        <p:txBody>
          <a:bodyPr wrap="square" rtlCol="0" anchor="t">
            <a:noAutofit/>
          </a:bodyPr>
          <a:lstStyle/>
          <a:p>
            <a:pPr algn="ctr"/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ERP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システム領域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4D1C12-FB37-19C4-78C7-ABC81C1BCB58}"/>
              </a:ext>
            </a:extLst>
          </p:cNvPr>
          <p:cNvSpPr txBox="1"/>
          <p:nvPr/>
        </p:nvSpPr>
        <p:spPr>
          <a:xfrm>
            <a:off x="5529468" y="3774414"/>
            <a:ext cx="1511282" cy="8368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noAutofit/>
          </a:bodyPr>
          <a:lstStyle/>
          <a:p>
            <a:pPr algn="l"/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</a:p>
        </p:txBody>
      </p:sp>
    </p:spTree>
    <p:extLst>
      <p:ext uri="{BB962C8B-B14F-4D97-AF65-F5344CB8AC3E}">
        <p14:creationId xmlns:p14="http://schemas.microsoft.com/office/powerpoint/2010/main" val="1515501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76C98E-8B17-4DA1-B45F-9D2AF8A12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F8C903C-7D82-4420-A4B8-5DD42F19FD85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8CBC1E0-68F6-4E52-80C2-16CA1268A622}"/>
              </a:ext>
            </a:extLst>
          </p:cNvPr>
          <p:cNvSpPr txBox="1"/>
          <p:nvPr/>
        </p:nvSpPr>
        <p:spPr>
          <a:xfrm>
            <a:off x="1667508" y="80628"/>
            <a:ext cx="3094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20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ロードマップ（３～</a:t>
            </a:r>
            <a:r>
              <a:rPr lang="en-US" altLang="ja-JP" dirty="0"/>
              <a:t>5</a:t>
            </a:r>
            <a:r>
              <a:rPr lang="ja-JP" altLang="en-US" dirty="0"/>
              <a:t>年）</a:t>
            </a:r>
            <a:endParaRPr lang="en-US" altLang="ja-JP" dirty="0"/>
          </a:p>
        </p:txBody>
      </p:sp>
      <p:graphicFrame>
        <p:nvGraphicFramePr>
          <p:cNvPr id="2" name="表 3">
            <a:extLst>
              <a:ext uri="{FF2B5EF4-FFF2-40B4-BE49-F238E27FC236}">
                <a16:creationId xmlns:a16="http://schemas.microsoft.com/office/drawing/2014/main" id="{F228569B-734D-41CE-BC4E-A0229C44EA4A}"/>
              </a:ext>
            </a:extLst>
          </p:cNvPr>
          <p:cNvGraphicFramePr>
            <a:graphicFrameLocks noGrp="1"/>
          </p:cNvGraphicFramePr>
          <p:nvPr/>
        </p:nvGraphicFramePr>
        <p:xfrm>
          <a:off x="1887775" y="654655"/>
          <a:ext cx="8416451" cy="5506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2316">
                  <a:extLst>
                    <a:ext uri="{9D8B030D-6E8A-4147-A177-3AD203B41FA5}">
                      <a16:colId xmlns:a16="http://schemas.microsoft.com/office/drawing/2014/main" val="2375341565"/>
                    </a:ext>
                  </a:extLst>
                </a:gridCol>
                <a:gridCol w="1328827">
                  <a:extLst>
                    <a:ext uri="{9D8B030D-6E8A-4147-A177-3AD203B41FA5}">
                      <a16:colId xmlns:a16="http://schemas.microsoft.com/office/drawing/2014/main" val="2708188396"/>
                    </a:ext>
                  </a:extLst>
                </a:gridCol>
                <a:gridCol w="1328827">
                  <a:extLst>
                    <a:ext uri="{9D8B030D-6E8A-4147-A177-3AD203B41FA5}">
                      <a16:colId xmlns:a16="http://schemas.microsoft.com/office/drawing/2014/main" val="3880451754"/>
                    </a:ext>
                  </a:extLst>
                </a:gridCol>
                <a:gridCol w="1328827">
                  <a:extLst>
                    <a:ext uri="{9D8B030D-6E8A-4147-A177-3AD203B41FA5}">
                      <a16:colId xmlns:a16="http://schemas.microsoft.com/office/drawing/2014/main" val="2684191638"/>
                    </a:ext>
                  </a:extLst>
                </a:gridCol>
                <a:gridCol w="1328827">
                  <a:extLst>
                    <a:ext uri="{9D8B030D-6E8A-4147-A177-3AD203B41FA5}">
                      <a16:colId xmlns:a16="http://schemas.microsoft.com/office/drawing/2014/main" val="3292811961"/>
                    </a:ext>
                  </a:extLst>
                </a:gridCol>
                <a:gridCol w="1328827">
                  <a:extLst>
                    <a:ext uri="{9D8B030D-6E8A-4147-A177-3AD203B41FA5}">
                      <a16:colId xmlns:a16="http://schemas.microsoft.com/office/drawing/2014/main" val="2530957889"/>
                    </a:ext>
                  </a:extLst>
                </a:gridCol>
              </a:tblGrid>
              <a:tr h="276066"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610356"/>
                  </a:ext>
                </a:extLst>
              </a:tr>
              <a:tr h="476841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デジタイゼーション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832108"/>
                  </a:ext>
                </a:extLst>
              </a:tr>
              <a:tr h="276066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本社系業務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961999"/>
                  </a:ext>
                </a:extLst>
              </a:tr>
              <a:tr h="276066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営業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465502"/>
                  </a:ext>
                </a:extLst>
              </a:tr>
              <a:tr h="276066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基幹業務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853220"/>
                  </a:ext>
                </a:extLst>
              </a:tr>
              <a:tr h="276066">
                <a:tc>
                  <a:txBody>
                    <a:bodyPr/>
                    <a:lstStyle/>
                    <a:p>
                      <a:pPr algn="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011772"/>
                  </a:ext>
                </a:extLst>
              </a:tr>
              <a:tr h="276066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デジタライゼーション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411626"/>
                  </a:ext>
                </a:extLst>
              </a:tr>
              <a:tr h="276066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本社系業務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800024"/>
                  </a:ext>
                </a:extLst>
              </a:tr>
              <a:tr h="276066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営業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475148"/>
                  </a:ext>
                </a:extLst>
              </a:tr>
              <a:tr h="276066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基幹業務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126521"/>
                  </a:ext>
                </a:extLst>
              </a:tr>
              <a:tr h="276066">
                <a:tc>
                  <a:txBody>
                    <a:bodyPr/>
                    <a:lstStyle/>
                    <a:p>
                      <a:pPr algn="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429410"/>
                  </a:ext>
                </a:extLst>
              </a:tr>
              <a:tr h="302858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750216"/>
                  </a:ext>
                </a:extLst>
              </a:tr>
              <a:tr h="292276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本社系業務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408363"/>
                  </a:ext>
                </a:extLst>
              </a:tr>
              <a:tr h="292276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営業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582225"/>
                  </a:ext>
                </a:extLst>
              </a:tr>
              <a:tr h="292276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基幹業務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783240"/>
                  </a:ext>
                </a:extLst>
              </a:tr>
              <a:tr h="276066">
                <a:tc>
                  <a:txBody>
                    <a:bodyPr/>
                    <a:lstStyle/>
                    <a:p>
                      <a:pPr algn="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678872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F2CE2B-34CB-11EB-E040-70F9D59D0008}"/>
              </a:ext>
            </a:extLst>
          </p:cNvPr>
          <p:cNvSpPr txBox="1"/>
          <p:nvPr/>
        </p:nvSpPr>
        <p:spPr>
          <a:xfrm>
            <a:off x="5449451" y="2889028"/>
            <a:ext cx="2093844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4800" dirty="0"/>
              <a:t>参考例</a:t>
            </a:r>
          </a:p>
        </p:txBody>
      </p:sp>
    </p:spTree>
    <p:extLst>
      <p:ext uri="{BB962C8B-B14F-4D97-AF65-F5344CB8AC3E}">
        <p14:creationId xmlns:p14="http://schemas.microsoft.com/office/powerpoint/2010/main" val="2273313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270</Words>
  <Application>Microsoft Office PowerPoint</Application>
  <PresentationFormat>ワイド画面</PresentationFormat>
  <Paragraphs>52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渡邉 昇吾</dc:creator>
  <cp:lastModifiedBy>渡邉 昇吾</cp:lastModifiedBy>
  <cp:revision>3</cp:revision>
  <dcterms:created xsi:type="dcterms:W3CDTF">2025-04-14T04:45:30Z</dcterms:created>
  <dcterms:modified xsi:type="dcterms:W3CDTF">2025-04-16T00:04:16Z</dcterms:modified>
</cp:coreProperties>
</file>