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6" r:id="rId6"/>
  </p:sldMasterIdLst>
  <p:notesMasterIdLst>
    <p:notesMasterId r:id="rId17"/>
  </p:notesMasterIdLst>
  <p:sldIdLst>
    <p:sldId id="2067" r:id="rId7"/>
    <p:sldId id="2077" r:id="rId8"/>
    <p:sldId id="2078" r:id="rId9"/>
    <p:sldId id="2095" r:id="rId10"/>
    <p:sldId id="2079" r:id="rId11"/>
    <p:sldId id="2081" r:id="rId12"/>
    <p:sldId id="2084" r:id="rId13"/>
    <p:sldId id="2080" r:id="rId14"/>
    <p:sldId id="2094" r:id="rId15"/>
    <p:sldId id="2082" r:id="rId16"/>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千葉由樹子" initials="千葉由樹子" lastIdx="1" clrIdx="0">
    <p:extLst>
      <p:ext uri="{19B8F6BF-5375-455C-9EA6-DF929625EA0E}">
        <p15:presenceInfo xmlns:p15="http://schemas.microsoft.com/office/powerpoint/2012/main" userId="S::Chiba@MSBConsul.onmicrosoft.com::27d11b47-2b14-4b31-97fd-254717289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1D799-A72C-49D4-9059-B1AAFC157709}" v="2" dt="2021-03-16T05:18:02.66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74" d="100"/>
          <a:sy n="74" d="100"/>
        </p:scale>
        <p:origin x="1296" y="60"/>
      </p:cViewPr>
      <p:guideLst>
        <p:guide orient="horz" pos="34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清水義晃" userId="d4bb597e-c497-49cf-bee0-4a8afec3f02c" providerId="ADAL" clId="{F951D799-A72C-49D4-9059-B1AAFC157709}"/>
    <pc:docChg chg="delSld modSld">
      <pc:chgData name="清水義晃" userId="d4bb597e-c497-49cf-bee0-4a8afec3f02c" providerId="ADAL" clId="{F951D799-A72C-49D4-9059-B1AAFC157709}" dt="2021-03-26T00:54:33.346" v="136" actId="47"/>
      <pc:docMkLst>
        <pc:docMk/>
      </pc:docMkLst>
      <pc:sldChg chg="modSp mod">
        <pc:chgData name="清水義晃" userId="d4bb597e-c497-49cf-bee0-4a8afec3f02c" providerId="ADAL" clId="{F951D799-A72C-49D4-9059-B1AAFC157709}" dt="2021-03-08T01:55:23.600" v="1" actId="20577"/>
        <pc:sldMkLst>
          <pc:docMk/>
          <pc:sldMk cId="1006794687" sldId="505"/>
        </pc:sldMkLst>
        <pc:spChg chg="mod">
          <ac:chgData name="清水義晃" userId="d4bb597e-c497-49cf-bee0-4a8afec3f02c" providerId="ADAL" clId="{F951D799-A72C-49D4-9059-B1AAFC157709}" dt="2021-03-08T01:55:23.600" v="1" actId="20577"/>
          <ac:spMkLst>
            <pc:docMk/>
            <pc:sldMk cId="1006794687" sldId="505"/>
            <ac:spMk id="8" creationId="{87087934-602E-4D4E-9105-1014EBCF17D0}"/>
          </ac:spMkLst>
        </pc:spChg>
      </pc:sldChg>
      <pc:sldChg chg="del">
        <pc:chgData name="清水義晃" userId="d4bb597e-c497-49cf-bee0-4a8afec3f02c" providerId="ADAL" clId="{F951D799-A72C-49D4-9059-B1AAFC157709}" dt="2021-03-26T00:54:33.346" v="136" actId="47"/>
        <pc:sldMkLst>
          <pc:docMk/>
          <pc:sldMk cId="858790239" sldId="2058"/>
        </pc:sldMkLst>
      </pc:sldChg>
      <pc:sldChg chg="addSp modSp mod">
        <pc:chgData name="清水義晃" userId="d4bb597e-c497-49cf-bee0-4a8afec3f02c" providerId="ADAL" clId="{F951D799-A72C-49D4-9059-B1AAFC157709}" dt="2021-03-16T05:18:02.666" v="135"/>
        <pc:sldMkLst>
          <pc:docMk/>
          <pc:sldMk cId="707210300" sldId="2094"/>
        </pc:sldMkLst>
        <pc:spChg chg="add mod">
          <ac:chgData name="清水義晃" userId="d4bb597e-c497-49cf-bee0-4a8afec3f02c" providerId="ADAL" clId="{F951D799-A72C-49D4-9059-B1AAFC157709}" dt="2021-03-16T05:17:55.447" v="134" actId="1076"/>
          <ac:spMkLst>
            <pc:docMk/>
            <pc:sldMk cId="707210300" sldId="2094"/>
            <ac:spMk id="2" creationId="{A3A4EC2A-1871-4026-A1D9-14C36308A10C}"/>
          </ac:spMkLst>
        </pc:spChg>
        <pc:cxnChg chg="add mod">
          <ac:chgData name="清水義晃" userId="d4bb597e-c497-49cf-bee0-4a8afec3f02c" providerId="ADAL" clId="{F951D799-A72C-49D4-9059-B1AAFC157709}" dt="2021-03-16T05:18:02.666" v="135"/>
          <ac:cxnSpMkLst>
            <pc:docMk/>
            <pc:sldMk cId="707210300" sldId="2094"/>
            <ac:cxnSpMk id="5" creationId="{BBDE50A4-F01A-4F6B-833B-9F41E6A1415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71801" cy="499013"/>
          </a:xfrm>
          <a:prstGeom prst="rect">
            <a:avLst/>
          </a:prstGeom>
        </p:spPr>
        <p:txBody>
          <a:bodyPr vert="horz" lIns="92055" tIns="46027" rIns="92055" bIns="460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6" y="2"/>
            <a:ext cx="2971801" cy="499013"/>
          </a:xfrm>
          <a:prstGeom prst="rect">
            <a:avLst/>
          </a:prstGeom>
        </p:spPr>
        <p:txBody>
          <a:bodyPr vert="horz" lIns="92055" tIns="46027" rIns="92055" bIns="46027" rtlCol="0"/>
          <a:lstStyle>
            <a:lvl1pPr algn="r">
              <a:defRPr sz="1200"/>
            </a:lvl1pPr>
          </a:lstStyle>
          <a:p>
            <a:fld id="{DC55E441-12F1-427F-8C87-10046DDE0D10}" type="datetimeFigureOut">
              <a:rPr kumimoji="1" lang="ja-JP" altLang="en-US" smtClean="0"/>
              <a:t>2021/6/11</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2055" tIns="46027" rIns="92055" bIns="46027" rtlCol="0" anchor="ctr"/>
          <a:lstStyle/>
          <a:p>
            <a:endParaRPr lang="ja-JP" altLang="en-US"/>
          </a:p>
        </p:txBody>
      </p:sp>
      <p:sp>
        <p:nvSpPr>
          <p:cNvPr id="5" name="ノート プレースホルダー 4"/>
          <p:cNvSpPr>
            <a:spLocks noGrp="1"/>
          </p:cNvSpPr>
          <p:nvPr>
            <p:ph type="body" sz="quarter" idx="3"/>
          </p:nvPr>
        </p:nvSpPr>
        <p:spPr>
          <a:xfrm>
            <a:off x="685800" y="4786365"/>
            <a:ext cx="5486400" cy="3916114"/>
          </a:xfrm>
          <a:prstGeom prst="rect">
            <a:avLst/>
          </a:prstGeom>
        </p:spPr>
        <p:txBody>
          <a:bodyPr vert="horz" lIns="92055" tIns="46027" rIns="92055" bIns="460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6681"/>
            <a:ext cx="2971801" cy="499012"/>
          </a:xfrm>
          <a:prstGeom prst="rect">
            <a:avLst/>
          </a:prstGeom>
        </p:spPr>
        <p:txBody>
          <a:bodyPr vert="horz" lIns="92055" tIns="46027" rIns="92055" bIns="460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6" y="9446681"/>
            <a:ext cx="2971801" cy="499012"/>
          </a:xfrm>
          <a:prstGeom prst="rect">
            <a:avLst/>
          </a:prstGeom>
        </p:spPr>
        <p:txBody>
          <a:bodyPr vert="horz" lIns="92055" tIns="46027" rIns="92055" bIns="46027" rtlCol="0" anchor="b"/>
          <a:lstStyle>
            <a:lvl1pPr algn="r">
              <a:defRPr sz="1200"/>
            </a:lvl1pPr>
          </a:lstStyle>
          <a:p>
            <a:fld id="{BE7DD164-74B6-473D-9084-441E9F03A8D8}" type="slidenum">
              <a:rPr kumimoji="1" lang="ja-JP" altLang="en-US" smtClean="0"/>
              <a:t>‹#›</a:t>
            </a:fld>
            <a:endParaRPr kumimoji="1" lang="ja-JP" altLang="en-US"/>
          </a:p>
        </p:txBody>
      </p:sp>
    </p:spTree>
    <p:extLst>
      <p:ext uri="{BB962C8B-B14F-4D97-AF65-F5344CB8AC3E}">
        <p14:creationId xmlns:p14="http://schemas.microsoft.com/office/powerpoint/2010/main" val="37847192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76010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2"/>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9276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0402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レイアウト-サブタイトルなしEYロゴ">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67545" y="367184"/>
            <a:ext cx="8225529" cy="468000"/>
          </a:xfrm>
          <a:prstGeom prst="rect">
            <a:avLst/>
          </a:prstGeom>
          <a:noFill/>
          <a:ln w="9525">
            <a:noFill/>
            <a:miter lim="800000"/>
            <a:headEnd/>
            <a:tailEnd/>
          </a:ln>
          <a:effectLst/>
        </p:spPr>
        <p:txBody>
          <a:bodyPr lIns="0" tIns="0" rIns="0" bIns="0"/>
          <a:lstStyle>
            <a:lvl1pPr>
              <a:defRPr sz="2000">
                <a:latin typeface="ＭＳ Ｐゴシック" pitchFamily="50" charset="-128"/>
                <a:ea typeface="ＭＳ Ｐゴシック" pitchFamily="50" charset="-128"/>
              </a:defRPr>
            </a:lvl1pPr>
          </a:lstStyle>
          <a:p>
            <a:pPr lvl="0"/>
            <a:r>
              <a:rPr lang="ja-JP" altLang="en-US" dirty="0"/>
              <a:t>マスタ タイトルの書式設定</a:t>
            </a:r>
            <a:endParaRPr lang="en-US" dirty="0"/>
          </a:p>
        </p:txBody>
      </p:sp>
      <p:sp>
        <p:nvSpPr>
          <p:cNvPr id="9" name="テキスト プレースホルダ 6"/>
          <p:cNvSpPr>
            <a:spLocks noGrp="1"/>
          </p:cNvSpPr>
          <p:nvPr>
            <p:ph type="body" sz="quarter" idx="13"/>
          </p:nvPr>
        </p:nvSpPr>
        <p:spPr>
          <a:xfrm>
            <a:off x="465231" y="88494"/>
            <a:ext cx="2924908" cy="244177"/>
          </a:xfrm>
          <a:prstGeom prst="rect">
            <a:avLst/>
          </a:prstGeom>
        </p:spPr>
        <p:txBody>
          <a:bodyPr lIns="0" tIns="0" rIns="0" bIns="0" anchor="ctr"/>
          <a:lstStyle>
            <a:lvl1pPr marL="0" indent="0">
              <a:defRPr sz="1200">
                <a:latin typeface="ＭＳ Ｐゴシック" pitchFamily="50" charset="-128"/>
                <a:ea typeface="ＭＳ Ｐゴシック" pitchFamily="50" charset="-128"/>
              </a:defRPr>
            </a:lvl1pPr>
            <a:lvl2pPr marL="0" indent="0">
              <a:defRPr/>
            </a:lvl2pPr>
            <a:lvl3pPr marL="0" indent="0">
              <a:defRPr/>
            </a:lvl3pPr>
            <a:lvl4pPr marL="0" indent="0">
              <a:defRPr/>
            </a:lvl4pPr>
            <a:lvl5pPr marL="0" indent="0">
              <a:defRPr/>
            </a:lvl5pPr>
          </a:lstStyle>
          <a:p>
            <a:pPr lvl="0"/>
            <a:r>
              <a:rPr lang="ja-JP" altLang="en-US" dirty="0"/>
              <a:t>マスタ テキストの書式設定</a:t>
            </a:r>
          </a:p>
        </p:txBody>
      </p:sp>
      <p:sp>
        <p:nvSpPr>
          <p:cNvPr id="10" name="テキスト プレースホルダ 8"/>
          <p:cNvSpPr>
            <a:spLocks noGrp="1"/>
          </p:cNvSpPr>
          <p:nvPr>
            <p:ph type="body" sz="quarter" idx="14"/>
          </p:nvPr>
        </p:nvSpPr>
        <p:spPr>
          <a:xfrm>
            <a:off x="3109683" y="6597352"/>
            <a:ext cx="2794708" cy="108000"/>
          </a:xfrm>
          <a:prstGeom prst="rect">
            <a:avLst/>
          </a:prstGeom>
        </p:spPr>
        <p:txBody>
          <a:bodyPr lIns="0" tIns="0" rIns="0" bIns="0" anchor="ctr"/>
          <a:lstStyle>
            <a:lvl1pPr marL="0" indent="0">
              <a:buFontTx/>
              <a:buNone/>
              <a:defRPr sz="700">
                <a:solidFill>
                  <a:schemeClr val="tx2"/>
                </a:solidFill>
                <a:latin typeface="ＭＳ Ｐゴシック" pitchFamily="50" charset="-128"/>
                <a:ea typeface="ＭＳ Ｐゴシック" pitchFamily="50" charset="-128"/>
              </a:defRPr>
            </a:lvl1pPr>
            <a:lvl2pPr marL="0" indent="0">
              <a:buFontTx/>
              <a:buNone/>
              <a:defRPr sz="700">
                <a:latin typeface="ＭＳ Ｐゴシック" pitchFamily="50" charset="-128"/>
                <a:ea typeface="ＭＳ Ｐゴシック" pitchFamily="50" charset="-128"/>
              </a:defRPr>
            </a:lvl2pPr>
            <a:lvl3pPr marL="0" indent="0">
              <a:buFontTx/>
              <a:buNone/>
              <a:defRPr sz="700">
                <a:latin typeface="ＭＳ Ｐゴシック" pitchFamily="50" charset="-128"/>
                <a:ea typeface="ＭＳ Ｐゴシック" pitchFamily="50" charset="-128"/>
              </a:defRPr>
            </a:lvl3pPr>
            <a:lvl4pPr marL="0" indent="0">
              <a:buFontTx/>
              <a:buNone/>
              <a:defRPr sz="700">
                <a:latin typeface="ＭＳ Ｐゴシック" pitchFamily="50" charset="-128"/>
                <a:ea typeface="ＭＳ Ｐゴシック" pitchFamily="50" charset="-128"/>
              </a:defRPr>
            </a:lvl4pPr>
            <a:lvl5pPr marL="0" indent="0">
              <a:buFontTx/>
              <a:buNone/>
              <a:defRPr sz="700">
                <a:latin typeface="ＭＳ Ｐゴシック" pitchFamily="50" charset="-128"/>
                <a:ea typeface="ＭＳ Ｐゴシック" pitchFamily="50" charset="-128"/>
              </a:defRPr>
            </a:lvl5pPr>
          </a:lstStyle>
          <a:p>
            <a:pPr lvl="0"/>
            <a:r>
              <a:rPr lang="ja-JP" altLang="en-US" dirty="0"/>
              <a:t>マスタ テキストの書式設定</a:t>
            </a:r>
          </a:p>
        </p:txBody>
      </p:sp>
      <p:sp>
        <p:nvSpPr>
          <p:cNvPr id="5" name="Rectangle 3"/>
          <p:cNvSpPr>
            <a:spLocks noGrp="1" noChangeArrowheads="1"/>
          </p:cNvSpPr>
          <p:nvPr>
            <p:ph type="sldNum" sz="quarter" idx="4"/>
          </p:nvPr>
        </p:nvSpPr>
        <p:spPr bwMode="auto">
          <a:xfrm>
            <a:off x="7740651" y="6577015"/>
            <a:ext cx="132873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latin typeface="+mj-lt"/>
                <a:ea typeface="+mj-ea"/>
              </a:defRPr>
            </a:lvl1pPr>
          </a:lstStyle>
          <a:p>
            <a:r>
              <a:rPr lang="en-US" altLang="ja-JP" dirty="0"/>
              <a:t>Slide</a:t>
            </a:r>
            <a:fld id="{5A08569E-9D64-43EE-84FD-59264F9FE207}" type="slidenum">
              <a:rPr lang="en-US" smtClean="0"/>
              <a:pPr/>
              <a:t>‹#›</a:t>
            </a:fld>
            <a:endParaRPr lang="en-US" altLang="ja-JP" dirty="0"/>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099680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レイアウト-サブタイトルなしEYロゴ">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67545" y="367184"/>
            <a:ext cx="8225529" cy="468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846">
                <a:latin typeface="ＭＳ Ｐゴシック" pitchFamily="50" charset="-128"/>
                <a:ea typeface="ＭＳ Ｐゴシック" pitchFamily="50" charset="-128"/>
              </a:defRPr>
            </a:lvl1pPr>
          </a:lstStyle>
          <a:p>
            <a:pPr lvl="0"/>
            <a:r>
              <a:rPr lang="ja-JP" altLang="en-US" dirty="0"/>
              <a:t>マスタ タイトルの書式設定</a:t>
            </a:r>
            <a:endParaRPr lang="en-US" dirty="0"/>
          </a:p>
        </p:txBody>
      </p:sp>
      <p:sp>
        <p:nvSpPr>
          <p:cNvPr id="8" name="テキスト プレースホルダ 5"/>
          <p:cNvSpPr>
            <a:spLocks noGrp="1"/>
          </p:cNvSpPr>
          <p:nvPr>
            <p:ph type="body" sz="quarter" idx="11"/>
          </p:nvPr>
        </p:nvSpPr>
        <p:spPr>
          <a:xfrm>
            <a:off x="484161" y="908723"/>
            <a:ext cx="8208912" cy="936625"/>
          </a:xfrm>
          <a:prstGeom prst="rect">
            <a:avLst/>
          </a:prstGeom>
        </p:spPr>
        <p:txBody>
          <a:bodyPr lIns="0" tIns="0" rIns="0" bIns="0"/>
          <a:lstStyle>
            <a:lvl1pPr marL="0" indent="0">
              <a:defRPr sz="1477">
                <a:solidFill>
                  <a:schemeClr val="tx1"/>
                </a:solidFill>
                <a:latin typeface="ＭＳ Ｐゴシック" pitchFamily="50" charset="-128"/>
                <a:ea typeface="ＭＳ Ｐゴシック" pitchFamily="50" charset="-128"/>
              </a:defRPr>
            </a:lvl1pPr>
          </a:lstStyle>
          <a:p>
            <a:pPr lvl="0"/>
            <a:r>
              <a:rPr kumimoji="1" lang="ja-JP" altLang="en-US" dirty="0"/>
              <a:t>マスタ テキストの書式設定</a:t>
            </a:r>
          </a:p>
        </p:txBody>
      </p:sp>
      <p:sp>
        <p:nvSpPr>
          <p:cNvPr id="9" name="テキスト プレースホルダ 6"/>
          <p:cNvSpPr>
            <a:spLocks noGrp="1"/>
          </p:cNvSpPr>
          <p:nvPr>
            <p:ph type="body" sz="quarter" idx="13"/>
          </p:nvPr>
        </p:nvSpPr>
        <p:spPr>
          <a:xfrm>
            <a:off x="465231" y="88482"/>
            <a:ext cx="2924908" cy="244177"/>
          </a:xfrm>
          <a:prstGeom prst="rect">
            <a:avLst/>
          </a:prstGeom>
        </p:spPr>
        <p:txBody>
          <a:bodyPr lIns="0" tIns="0" rIns="0" bIns="0" anchor="ctr" anchorCtr="0"/>
          <a:lstStyle>
            <a:lvl1pPr marL="0" indent="0">
              <a:defRPr sz="1108">
                <a:latin typeface="ＭＳ Ｐゴシック" pitchFamily="50" charset="-128"/>
                <a:ea typeface="ＭＳ Ｐゴシック" pitchFamily="50" charset="-128"/>
              </a:defRPr>
            </a:lvl1pPr>
            <a:lvl2pPr marL="0" indent="0">
              <a:defRPr/>
            </a:lvl2pPr>
            <a:lvl3pPr marL="0" indent="0">
              <a:defRPr/>
            </a:lvl3pPr>
            <a:lvl4pPr marL="0" indent="0">
              <a:defRPr/>
            </a:lvl4pPr>
            <a:lvl5pPr marL="0" indent="0">
              <a:defRPr/>
            </a:lvl5pPr>
          </a:lstStyle>
          <a:p>
            <a:pPr lvl="0"/>
            <a:r>
              <a:rPr kumimoji="1" lang="ja-JP" altLang="en-US" dirty="0"/>
              <a:t>マスタ テキストの書式設定</a:t>
            </a:r>
          </a:p>
        </p:txBody>
      </p:sp>
      <p:sp>
        <p:nvSpPr>
          <p:cNvPr id="10" name="テキスト プレースホルダ 8"/>
          <p:cNvSpPr>
            <a:spLocks noGrp="1"/>
          </p:cNvSpPr>
          <p:nvPr>
            <p:ph type="body" sz="quarter" idx="14"/>
          </p:nvPr>
        </p:nvSpPr>
        <p:spPr>
          <a:xfrm>
            <a:off x="3109683" y="6597352"/>
            <a:ext cx="2794708" cy="108000"/>
          </a:xfrm>
          <a:prstGeom prst="rect">
            <a:avLst/>
          </a:prstGeom>
        </p:spPr>
        <p:txBody>
          <a:bodyPr lIns="0" tIns="0" rIns="0" bIns="0" anchor="ctr" anchorCtr="0"/>
          <a:lstStyle>
            <a:lvl1pPr marL="0" indent="0">
              <a:buFontTx/>
              <a:buNone/>
              <a:defRPr sz="646">
                <a:solidFill>
                  <a:schemeClr val="tx2"/>
                </a:solidFill>
                <a:latin typeface="ＭＳ Ｐゴシック" pitchFamily="50" charset="-128"/>
                <a:ea typeface="ＭＳ Ｐゴシック" pitchFamily="50" charset="-128"/>
              </a:defRPr>
            </a:lvl1pPr>
            <a:lvl2pPr marL="0" indent="0">
              <a:buFontTx/>
              <a:buNone/>
              <a:defRPr sz="646">
                <a:latin typeface="ＭＳ Ｐゴシック" pitchFamily="50" charset="-128"/>
                <a:ea typeface="ＭＳ Ｐゴシック" pitchFamily="50" charset="-128"/>
              </a:defRPr>
            </a:lvl2pPr>
            <a:lvl3pPr marL="0" indent="0">
              <a:buFontTx/>
              <a:buNone/>
              <a:defRPr sz="646">
                <a:latin typeface="ＭＳ Ｐゴシック" pitchFamily="50" charset="-128"/>
                <a:ea typeface="ＭＳ Ｐゴシック" pitchFamily="50" charset="-128"/>
              </a:defRPr>
            </a:lvl3pPr>
            <a:lvl4pPr marL="0" indent="0">
              <a:buFontTx/>
              <a:buNone/>
              <a:defRPr sz="646">
                <a:latin typeface="ＭＳ Ｐゴシック" pitchFamily="50" charset="-128"/>
                <a:ea typeface="ＭＳ Ｐゴシック" pitchFamily="50" charset="-128"/>
              </a:defRPr>
            </a:lvl4pPr>
            <a:lvl5pPr marL="0" indent="0">
              <a:buFontTx/>
              <a:buNone/>
              <a:defRPr sz="646">
                <a:latin typeface="ＭＳ Ｐゴシック" pitchFamily="50" charset="-128"/>
                <a:ea typeface="ＭＳ Ｐゴシック" pitchFamily="50" charset="-128"/>
              </a:defRPr>
            </a:lvl5pPr>
          </a:lstStyle>
          <a:p>
            <a:pPr lvl="0"/>
            <a:r>
              <a:rPr kumimoji="1" lang="ja-JP" altLang="en-US" dirty="0"/>
              <a:t>マスタ テキストの書式設定</a:t>
            </a:r>
          </a:p>
        </p:txBody>
      </p:sp>
    </p:spTree>
    <p:extLst>
      <p:ext uri="{BB962C8B-B14F-4D97-AF65-F5344CB8AC3E}">
        <p14:creationId xmlns:p14="http://schemas.microsoft.com/office/powerpoint/2010/main" val="425370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97403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Meiryo UI" panose="020B0604030504040204" pitchFamily="50" charset="-128"/>
                <a:ea typeface="Meiryo UI" panose="020B0604030504040204" pitchFamily="50" charset="-128"/>
              </a:rPr>
              <a:t>Copyright</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c</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Libertas Advisory Co.,Ltd. All rights reserved.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5">
            <a:extLst>
              <a:ext uri="{FF2B5EF4-FFF2-40B4-BE49-F238E27FC236}">
                <a16:creationId xmlns:a16="http://schemas.microsoft.com/office/drawing/2014/main" id="{05CA23EB-B24F-4A20-A772-BA9223598CFF}"/>
              </a:ext>
            </a:extLst>
          </p:cNvPr>
          <p:cNvSpPr>
            <a:spLocks noGrp="1"/>
          </p:cNvSpPr>
          <p:nvPr>
            <p:ph type="sldNum" sz="quarter" idx="4"/>
          </p:nvPr>
        </p:nvSpPr>
        <p:spPr>
          <a:xfrm>
            <a:off x="6948264" y="6453336"/>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Tree>
    <p:extLst>
      <p:ext uri="{BB962C8B-B14F-4D97-AF65-F5344CB8AC3E}">
        <p14:creationId xmlns:p14="http://schemas.microsoft.com/office/powerpoint/2010/main" val="37934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0"/>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5818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0406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5"/>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テキスト ボックス 9"/>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813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025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735514E7-CB09-43A7-9406-917A5C5B4A0F}"/>
              </a:ext>
            </a:extLst>
          </p:cNvPr>
          <p:cNvSpPr>
            <a:spLocks noGrp="1"/>
          </p:cNvSpPr>
          <p:nvPr>
            <p:ph type="sldNum" sz="quarter" idx="4"/>
          </p:nvPr>
        </p:nvSpPr>
        <p:spPr>
          <a:xfrm>
            <a:off x="6948264" y="6453338"/>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
        <p:nvSpPr>
          <p:cNvPr id="4" name="タイトル 3"/>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61296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6470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0207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86117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69937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94036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85938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Copyright</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c</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 Libertas Advisory Co.,Ltd. All rights reserved.</a:t>
            </a:r>
            <a:endParaRPr kumimoji="1" lang="ja-JP" altLang="en-US" sz="1100" b="0" dirty="0">
              <a:solidFill>
                <a:schemeClr val="tx1"/>
              </a:solidFill>
              <a:latin typeface="Meiryo UI" panose="020B0604030504040204" pitchFamily="50" charset="-128"/>
              <a:ea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D81073C5-32A0-47F0-A57F-FAD08BD66481}"/>
              </a:ext>
            </a:extLst>
          </p:cNvPr>
          <p:cNvSpPr>
            <a:spLocks noGrp="1"/>
          </p:cNvSpPr>
          <p:nvPr>
            <p:ph type="ftr" sz="quarter" idx="10"/>
          </p:nvPr>
        </p:nvSpPr>
        <p:spPr/>
        <p:txBody>
          <a:bodyPr/>
          <a:lstStyle/>
          <a:p>
            <a:endParaRPr lang="ja-JP" altLang="en-US" dirty="0">
              <a:solidFill>
                <a:schemeClr val="bg1"/>
              </a:solidFill>
            </a:endParaRPr>
          </a:p>
        </p:txBody>
      </p:sp>
      <p:sp>
        <p:nvSpPr>
          <p:cNvPr id="5" name="スライド番号プレースホルダー 5">
            <a:extLst>
              <a:ext uri="{FF2B5EF4-FFF2-40B4-BE49-F238E27FC236}">
                <a16:creationId xmlns:a16="http://schemas.microsoft.com/office/drawing/2014/main" id="{735514E7-CB09-43A7-9406-917A5C5B4A0F}"/>
              </a:ext>
            </a:extLst>
          </p:cNvPr>
          <p:cNvSpPr>
            <a:spLocks noGrp="1"/>
          </p:cNvSpPr>
          <p:nvPr>
            <p:ph type="sldNum" sz="quarter" idx="4"/>
          </p:nvPr>
        </p:nvSpPr>
        <p:spPr>
          <a:xfrm>
            <a:off x="6948264" y="6453336"/>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Tree>
    <p:extLst>
      <p:ext uri="{BB962C8B-B14F-4D97-AF65-F5344CB8AC3E}">
        <p14:creationId xmlns:p14="http://schemas.microsoft.com/office/powerpoint/2010/main" val="917161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0"/>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8557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3513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5"/>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テキスト ボックス 9"/>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4963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2"/>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68101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42772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85258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2073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94066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97109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5710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5262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7"/>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41389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3233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5452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4305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7812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382128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正方形/長方形 21"/>
          <p:cNvSpPr/>
          <p:nvPr userDrawn="1"/>
        </p:nvSpPr>
        <p:spPr>
          <a:xfrm rot="10800000">
            <a:off x="0" y="6403941"/>
            <a:ext cx="9144000" cy="468052"/>
          </a:xfrm>
          <a:prstGeom prst="rect">
            <a:avLst/>
          </a:prstGeom>
          <a:gradFill flip="none" rotWithShape="1">
            <a:gsLst>
              <a:gs pos="0">
                <a:srgbClr val="002060"/>
              </a:gs>
              <a:gs pos="74000">
                <a:srgbClr val="0070C0"/>
              </a:gs>
              <a:gs pos="8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フッター プレースホルダー 2"/>
          <p:cNvSpPr>
            <a:spLocks noGrp="1"/>
          </p:cNvSpPr>
          <p:nvPr>
            <p:ph type="ftr" sz="quarter" idx="3"/>
          </p:nvPr>
        </p:nvSpPr>
        <p:spPr>
          <a:xfrm>
            <a:off x="179512" y="6417332"/>
            <a:ext cx="4356484" cy="45405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schemeClr val="bg1"/>
              </a:solidFill>
            </a:endParaRPr>
          </a:p>
        </p:txBody>
      </p:sp>
      <p:pic>
        <p:nvPicPr>
          <p:cNvPr id="6" name="図 5">
            <a:extLst>
              <a:ext uri="{FF2B5EF4-FFF2-40B4-BE49-F238E27FC236}">
                <a16:creationId xmlns:a16="http://schemas.microsoft.com/office/drawing/2014/main" id="{F84EC335-9940-4A39-8025-1B89607322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33128" y="8620"/>
            <a:ext cx="1507577" cy="738713"/>
          </a:xfrm>
          <a:prstGeom prst="rect">
            <a:avLst/>
          </a:prstGeom>
        </p:spPr>
      </p:pic>
    </p:spTree>
    <p:extLst>
      <p:ext uri="{BB962C8B-B14F-4D97-AF65-F5344CB8AC3E}">
        <p14:creationId xmlns:p14="http://schemas.microsoft.com/office/powerpoint/2010/main" val="277468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正方形/長方形 21"/>
          <p:cNvSpPr/>
          <p:nvPr userDrawn="1"/>
        </p:nvSpPr>
        <p:spPr>
          <a:xfrm rot="10800000">
            <a:off x="0" y="6403941"/>
            <a:ext cx="9144000" cy="468052"/>
          </a:xfrm>
          <a:prstGeom prst="rect">
            <a:avLst/>
          </a:prstGeom>
          <a:gradFill flip="none" rotWithShape="1">
            <a:gsLst>
              <a:gs pos="0">
                <a:srgbClr val="002060"/>
              </a:gs>
              <a:gs pos="74000">
                <a:srgbClr val="0070C0"/>
              </a:gs>
              <a:gs pos="8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フッター プレースホルダー 2"/>
          <p:cNvSpPr>
            <a:spLocks noGrp="1"/>
          </p:cNvSpPr>
          <p:nvPr>
            <p:ph type="ftr" sz="quarter" idx="3"/>
          </p:nvPr>
        </p:nvSpPr>
        <p:spPr>
          <a:xfrm>
            <a:off x="179512" y="6417332"/>
            <a:ext cx="4356484" cy="45405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schemeClr val="bg1"/>
              </a:solidFill>
            </a:endParaRPr>
          </a:p>
        </p:txBody>
      </p:sp>
      <p:pic>
        <p:nvPicPr>
          <p:cNvPr id="6" name="図 5">
            <a:extLst>
              <a:ext uri="{FF2B5EF4-FFF2-40B4-BE49-F238E27FC236}">
                <a16:creationId xmlns:a16="http://schemas.microsoft.com/office/drawing/2014/main" id="{F84EC335-9940-4A39-8025-1B89607322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33128" y="8620"/>
            <a:ext cx="1507577" cy="738713"/>
          </a:xfrm>
          <a:prstGeom prst="rect">
            <a:avLst/>
          </a:prstGeom>
        </p:spPr>
      </p:pic>
    </p:spTree>
    <p:extLst>
      <p:ext uri="{BB962C8B-B14F-4D97-AF65-F5344CB8AC3E}">
        <p14:creationId xmlns:p14="http://schemas.microsoft.com/office/powerpoint/2010/main" val="1652484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1</a:t>
            </a:fld>
            <a:endParaRPr lang="ja-JP" altLang="en-US"/>
          </a:p>
        </p:txBody>
      </p:sp>
      <p:sp>
        <p:nvSpPr>
          <p:cNvPr id="5" name="テキスト ボックス 4">
            <a:extLst>
              <a:ext uri="{FF2B5EF4-FFF2-40B4-BE49-F238E27FC236}">
                <a16:creationId xmlns:a16="http://schemas.microsoft.com/office/drawing/2014/main" id="{329D8EC4-AE76-4E06-B253-A9DAA1BA07BC}"/>
              </a:ext>
            </a:extLst>
          </p:cNvPr>
          <p:cNvSpPr txBox="1"/>
          <p:nvPr/>
        </p:nvSpPr>
        <p:spPr>
          <a:xfrm>
            <a:off x="522211" y="1024027"/>
            <a:ext cx="8099577" cy="3046988"/>
          </a:xfrm>
          <a:prstGeom prst="rect">
            <a:avLst/>
          </a:prstGeom>
          <a:noFill/>
          <a:ln>
            <a:noFill/>
          </a:ln>
        </p:spPr>
        <p:txBody>
          <a:bodyPr wrap="square">
            <a:spAutoFit/>
          </a:bodyPr>
          <a:lstStyle/>
          <a:p>
            <a:pPr marL="342900" indent="-342900">
              <a:buFont typeface="+mj-lt"/>
              <a:buAutoNum type="arabicPeriod"/>
            </a:pP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を意識した背景及び現状の説明</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に向けた目指す姿</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effectLst/>
                <a:latin typeface="Meiryo UI" panose="020B0604030504040204" pitchFamily="50" charset="-128"/>
                <a:ea typeface="Meiryo UI" panose="020B0604030504040204" pitchFamily="50" charset="-128"/>
              </a:rPr>
              <a:t>As-Is</a:t>
            </a:r>
            <a:r>
              <a:rPr lang="ja-JP" altLang="en-US" sz="2400" dirty="0">
                <a:effectLst/>
                <a:latin typeface="Meiryo UI" panose="020B0604030504040204" pitchFamily="50" charset="-128"/>
                <a:ea typeface="Meiryo UI" panose="020B0604030504040204" pitchFamily="50" charset="-128"/>
              </a:rPr>
              <a:t> </a:t>
            </a:r>
            <a:r>
              <a:rPr lang="en-US" altLang="ja-JP" sz="2400" dirty="0">
                <a:effectLst/>
                <a:latin typeface="Meiryo UI" panose="020B0604030504040204" pitchFamily="50" charset="-128"/>
                <a:ea typeface="Meiryo UI" panose="020B0604030504040204" pitchFamily="50" charset="-128"/>
              </a:rPr>
              <a:t>&amp;</a:t>
            </a:r>
            <a:r>
              <a:rPr lang="ja-JP" altLang="en-US" sz="2400" dirty="0">
                <a:effectLst/>
                <a:latin typeface="Meiryo UI" panose="020B0604030504040204" pitchFamily="50" charset="-128"/>
                <a:ea typeface="Meiryo UI" panose="020B0604030504040204" pitchFamily="50" charset="-128"/>
              </a:rPr>
              <a:t> </a:t>
            </a:r>
            <a:r>
              <a:rPr lang="en-US" altLang="ja-JP" sz="2400" dirty="0">
                <a:effectLst/>
                <a:latin typeface="Meiryo UI" panose="020B0604030504040204" pitchFamily="50" charset="-128"/>
                <a:ea typeface="Meiryo UI" panose="020B0604030504040204" pitchFamily="50" charset="-128"/>
              </a:rPr>
              <a:t>To-Be</a:t>
            </a:r>
            <a:r>
              <a:rPr lang="ja-JP" altLang="en-US" sz="2400" dirty="0">
                <a:effectLst/>
                <a:latin typeface="Meiryo UI" panose="020B0604030504040204" pitchFamily="50" charset="-128"/>
                <a:ea typeface="Meiryo UI" panose="020B0604030504040204" pitchFamily="50" charset="-128"/>
              </a:rPr>
              <a:t>　システム機能配置図</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実現効果</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長期ロードマップ（３～</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年）</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現在のステージ</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effectLst/>
                <a:latin typeface="Meiryo UI" panose="020B0604030504040204" pitchFamily="50" charset="-128"/>
                <a:ea typeface="Meiryo UI" panose="020B0604030504040204" pitchFamily="50" charset="-128"/>
              </a:rPr>
              <a:t>中日程スケジュール（年間スケジュール）</a:t>
            </a:r>
            <a:endParaRPr lang="en-US" altLang="ja-JP" sz="2400" dirty="0">
              <a:effectLst/>
              <a:latin typeface="Meiryo UI" panose="020B0604030504040204" pitchFamily="50" charset="-128"/>
              <a:ea typeface="Meiryo UI" panose="020B0604030504040204" pitchFamily="50" charset="-128"/>
            </a:endParaRPr>
          </a:p>
          <a:p>
            <a:pPr marL="342900" indent="-342900">
              <a:buFont typeface="+mj-lt"/>
              <a:buAutoNum type="arabicPeriod"/>
            </a:pPr>
            <a:endParaRPr lang="ja-JP" altLang="en-US" sz="2400" dirty="0">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pPr lvl="0" fontAlgn="base">
              <a:spcBef>
                <a:spcPct val="0"/>
              </a:spcBef>
              <a:spcAft>
                <a:spcPct val="0"/>
              </a:spcAft>
              <a:defRPr/>
            </a:pPr>
            <a:r>
              <a:rPr lang="en-US" altLang="ja-JP" dirty="0">
                <a:solidFill>
                  <a:prstClr val="black"/>
                </a:solidFill>
              </a:rPr>
              <a:t>DX</a:t>
            </a:r>
            <a:r>
              <a:rPr lang="ja-JP" altLang="en-US" dirty="0">
                <a:solidFill>
                  <a:prstClr val="black"/>
                </a:solidFill>
              </a:rPr>
              <a:t>事業成長</a:t>
            </a:r>
            <a:r>
              <a:rPr lang="ja-JP" altLang="en-US" dirty="0" smtClean="0">
                <a:solidFill>
                  <a:prstClr val="black"/>
                </a:solidFill>
              </a:rPr>
              <a:t>モデル　事業</a:t>
            </a:r>
            <a:r>
              <a:rPr lang="ja-JP" altLang="en-US" dirty="0">
                <a:solidFill>
                  <a:prstClr val="black"/>
                </a:solidFill>
              </a:rPr>
              <a:t>計画ひな形</a:t>
            </a:r>
            <a:r>
              <a:rPr lang="en-US" altLang="ja-JP" dirty="0" smtClean="0">
                <a:solidFill>
                  <a:prstClr val="black"/>
                </a:solidFill>
              </a:rPr>
              <a:t>【</a:t>
            </a:r>
            <a:r>
              <a:rPr lang="ja-JP" altLang="en-US" dirty="0">
                <a:solidFill>
                  <a:prstClr val="black"/>
                </a:solidFill>
              </a:rPr>
              <a:t>一般</a:t>
            </a:r>
            <a:r>
              <a:rPr lang="ja-JP" altLang="en-US" dirty="0" smtClean="0">
                <a:solidFill>
                  <a:prstClr val="black"/>
                </a:solidFill>
              </a:rPr>
              <a:t>様式</a:t>
            </a:r>
            <a:r>
              <a:rPr lang="en-US" altLang="ja-JP" smtClean="0">
                <a:solidFill>
                  <a:prstClr val="black"/>
                </a:solidFill>
              </a:rPr>
              <a:t>】</a:t>
            </a:r>
            <a:r>
              <a:rPr lang="ja-JP" altLang="en-US" dirty="0">
                <a:solidFill>
                  <a:prstClr val="black"/>
                </a:solidFill>
              </a:rPr>
              <a:t>　</a:t>
            </a:r>
            <a:r>
              <a:rPr lang="ja-JP" altLang="en-US">
                <a:solidFill>
                  <a:prstClr val="black"/>
                </a:solidFill>
              </a:rPr>
              <a:t>別紙</a:t>
            </a:r>
            <a:r>
              <a:rPr lang="ja-JP" altLang="en-US" smtClean="0">
                <a:solidFill>
                  <a:prstClr val="black"/>
                </a:solidFill>
              </a:rPr>
              <a:t>３</a:t>
            </a:r>
            <a:endParaRPr kumimoji="1" lang="en-US" altLang="ja-JP" sz="2000" b="1"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13938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10</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effectLst/>
                <a:latin typeface="Meiryo UI" panose="020B0604030504040204" pitchFamily="50" charset="-128"/>
                <a:ea typeface="Meiryo UI" panose="020B0604030504040204" pitchFamily="50" charset="-128"/>
              </a:rPr>
              <a:t>中日程スケジュール（年間スケジュール）</a:t>
            </a:r>
            <a:endParaRPr lang="en-US" altLang="ja-JP" sz="2000" dirty="0">
              <a:effectLst/>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DFD15023-897B-4D86-86A6-23AA052CA4FA}"/>
              </a:ext>
            </a:extLst>
          </p:cNvPr>
          <p:cNvGraphicFramePr>
            <a:graphicFrameLocks noGrp="1"/>
          </p:cNvGraphicFramePr>
          <p:nvPr>
            <p:extLst>
              <p:ext uri="{D42A27DB-BD31-4B8C-83A1-F6EECF244321}">
                <p14:modId xmlns:p14="http://schemas.microsoft.com/office/powerpoint/2010/main" val="226577919"/>
              </p:ext>
            </p:extLst>
          </p:nvPr>
        </p:nvGraphicFramePr>
        <p:xfrm>
          <a:off x="363774" y="979223"/>
          <a:ext cx="8224411" cy="4776117"/>
        </p:xfrm>
        <a:graphic>
          <a:graphicData uri="http://schemas.openxmlformats.org/drawingml/2006/table">
            <a:tbl>
              <a:tblPr firstRow="1" bandRow="1">
                <a:tableStyleId>{5C22544A-7EE6-4342-B048-85BDC9FD1C3A}</a:tableStyleId>
              </a:tblPr>
              <a:tblGrid>
                <a:gridCol w="632647">
                  <a:extLst>
                    <a:ext uri="{9D8B030D-6E8A-4147-A177-3AD203B41FA5}">
                      <a16:colId xmlns:a16="http://schemas.microsoft.com/office/drawing/2014/main" val="2708188396"/>
                    </a:ext>
                  </a:extLst>
                </a:gridCol>
                <a:gridCol w="632647">
                  <a:extLst>
                    <a:ext uri="{9D8B030D-6E8A-4147-A177-3AD203B41FA5}">
                      <a16:colId xmlns:a16="http://schemas.microsoft.com/office/drawing/2014/main" val="3880451754"/>
                    </a:ext>
                  </a:extLst>
                </a:gridCol>
                <a:gridCol w="632647">
                  <a:extLst>
                    <a:ext uri="{9D8B030D-6E8A-4147-A177-3AD203B41FA5}">
                      <a16:colId xmlns:a16="http://schemas.microsoft.com/office/drawing/2014/main" val="2684191638"/>
                    </a:ext>
                  </a:extLst>
                </a:gridCol>
                <a:gridCol w="632647">
                  <a:extLst>
                    <a:ext uri="{9D8B030D-6E8A-4147-A177-3AD203B41FA5}">
                      <a16:colId xmlns:a16="http://schemas.microsoft.com/office/drawing/2014/main" val="3292811961"/>
                    </a:ext>
                  </a:extLst>
                </a:gridCol>
                <a:gridCol w="632647">
                  <a:extLst>
                    <a:ext uri="{9D8B030D-6E8A-4147-A177-3AD203B41FA5}">
                      <a16:colId xmlns:a16="http://schemas.microsoft.com/office/drawing/2014/main" val="2530957889"/>
                    </a:ext>
                  </a:extLst>
                </a:gridCol>
                <a:gridCol w="632647">
                  <a:extLst>
                    <a:ext uri="{9D8B030D-6E8A-4147-A177-3AD203B41FA5}">
                      <a16:colId xmlns:a16="http://schemas.microsoft.com/office/drawing/2014/main" val="3682438487"/>
                    </a:ext>
                  </a:extLst>
                </a:gridCol>
                <a:gridCol w="632647">
                  <a:extLst>
                    <a:ext uri="{9D8B030D-6E8A-4147-A177-3AD203B41FA5}">
                      <a16:colId xmlns:a16="http://schemas.microsoft.com/office/drawing/2014/main" val="2362065399"/>
                    </a:ext>
                  </a:extLst>
                </a:gridCol>
                <a:gridCol w="632647">
                  <a:extLst>
                    <a:ext uri="{9D8B030D-6E8A-4147-A177-3AD203B41FA5}">
                      <a16:colId xmlns:a16="http://schemas.microsoft.com/office/drawing/2014/main" val="528266754"/>
                    </a:ext>
                  </a:extLst>
                </a:gridCol>
                <a:gridCol w="632647">
                  <a:extLst>
                    <a:ext uri="{9D8B030D-6E8A-4147-A177-3AD203B41FA5}">
                      <a16:colId xmlns:a16="http://schemas.microsoft.com/office/drawing/2014/main" val="475086638"/>
                    </a:ext>
                  </a:extLst>
                </a:gridCol>
                <a:gridCol w="632647">
                  <a:extLst>
                    <a:ext uri="{9D8B030D-6E8A-4147-A177-3AD203B41FA5}">
                      <a16:colId xmlns:a16="http://schemas.microsoft.com/office/drawing/2014/main" val="545045021"/>
                    </a:ext>
                  </a:extLst>
                </a:gridCol>
                <a:gridCol w="632647">
                  <a:extLst>
                    <a:ext uri="{9D8B030D-6E8A-4147-A177-3AD203B41FA5}">
                      <a16:colId xmlns:a16="http://schemas.microsoft.com/office/drawing/2014/main" val="1716602342"/>
                    </a:ext>
                  </a:extLst>
                </a:gridCol>
                <a:gridCol w="632647">
                  <a:extLst>
                    <a:ext uri="{9D8B030D-6E8A-4147-A177-3AD203B41FA5}">
                      <a16:colId xmlns:a16="http://schemas.microsoft.com/office/drawing/2014/main" val="2349678573"/>
                    </a:ext>
                  </a:extLst>
                </a:gridCol>
                <a:gridCol w="632647">
                  <a:extLst>
                    <a:ext uri="{9D8B030D-6E8A-4147-A177-3AD203B41FA5}">
                      <a16:colId xmlns:a16="http://schemas.microsoft.com/office/drawing/2014/main" val="3803218593"/>
                    </a:ext>
                  </a:extLst>
                </a:gridCol>
              </a:tblGrid>
              <a:tr h="631523">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+5</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+6</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+7</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+9</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610356"/>
                  </a:ext>
                </a:extLst>
              </a:tr>
              <a:tr h="2072297">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4832108"/>
                  </a:ext>
                </a:extLst>
              </a:tr>
              <a:tr h="2072297">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411626"/>
                  </a:ext>
                </a:extLst>
              </a:tr>
            </a:tbl>
          </a:graphicData>
        </a:graphic>
      </p:graphicFrame>
    </p:spTree>
    <p:extLst>
      <p:ext uri="{BB962C8B-B14F-4D97-AF65-F5344CB8AC3E}">
        <p14:creationId xmlns:p14="http://schemas.microsoft.com/office/powerpoint/2010/main" val="82995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2</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t>DX</a:t>
            </a:r>
            <a:r>
              <a:rPr lang="ja-JP" altLang="en-US" sz="2000" dirty="0"/>
              <a:t>を意識した背景及び現状の説明</a:t>
            </a:r>
            <a:endParaRPr lang="en-US" altLang="ja-JP" sz="2000" dirty="0"/>
          </a:p>
        </p:txBody>
      </p:sp>
      <p:sp>
        <p:nvSpPr>
          <p:cNvPr id="2" name="正方形/長方形 1">
            <a:extLst>
              <a:ext uri="{FF2B5EF4-FFF2-40B4-BE49-F238E27FC236}">
                <a16:creationId xmlns:a16="http://schemas.microsoft.com/office/drawing/2014/main" id="{20C4662E-B03D-441D-A5B5-542007F16320}"/>
              </a:ext>
            </a:extLst>
          </p:cNvPr>
          <p:cNvSpPr/>
          <p:nvPr/>
        </p:nvSpPr>
        <p:spPr>
          <a:xfrm>
            <a:off x="418653" y="887504"/>
            <a:ext cx="8321937" cy="2124635"/>
          </a:xfrm>
          <a:prstGeom prst="rect">
            <a:avLst/>
          </a:prstGeom>
          <a:noFill/>
          <a:ln>
            <a:solidFill>
              <a:schemeClr val="tx1"/>
            </a:solidFill>
          </a:ln>
        </p:spPr>
        <p:txBody>
          <a:bodyPr wrap="square" rtlCol="0" anchor="ctr">
            <a:noAutofit/>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11D9040-7BCD-452B-98CF-EA0A2FDDB7C8}"/>
              </a:ext>
            </a:extLst>
          </p:cNvPr>
          <p:cNvSpPr/>
          <p:nvPr/>
        </p:nvSpPr>
        <p:spPr>
          <a:xfrm>
            <a:off x="418653" y="3653109"/>
            <a:ext cx="8321937" cy="2514609"/>
          </a:xfrm>
          <a:prstGeom prst="rect">
            <a:avLst/>
          </a:prstGeom>
          <a:noFill/>
          <a:ln>
            <a:solidFill>
              <a:schemeClr val="tx1"/>
            </a:solidFill>
          </a:ln>
        </p:spPr>
        <p:txBody>
          <a:bodyPr wrap="square" rtlCol="0" anchor="ctr">
            <a:noAutofit/>
          </a:bodyPr>
          <a:lstStyle/>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A3A339F-D4B4-4BF0-BEC4-95E80F5BD542}"/>
              </a:ext>
            </a:extLst>
          </p:cNvPr>
          <p:cNvSpPr txBox="1"/>
          <p:nvPr/>
        </p:nvSpPr>
        <p:spPr>
          <a:xfrm>
            <a:off x="418653" y="528918"/>
            <a:ext cx="2727959" cy="358586"/>
          </a:xfrm>
          <a:prstGeom prst="rect">
            <a:avLst/>
          </a:prstGeom>
          <a:solidFill>
            <a:srgbClr val="002060"/>
          </a:solidFill>
          <a:ln>
            <a:noFill/>
          </a:ln>
        </p:spPr>
        <p:txBody>
          <a:bodyPr wrap="none" rtlCol="0">
            <a:noAutofit/>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事業を取り巻く環境</a:t>
            </a:r>
          </a:p>
        </p:txBody>
      </p:sp>
      <p:sp>
        <p:nvSpPr>
          <p:cNvPr id="8" name="テキスト ボックス 7">
            <a:extLst>
              <a:ext uri="{FF2B5EF4-FFF2-40B4-BE49-F238E27FC236}">
                <a16:creationId xmlns:a16="http://schemas.microsoft.com/office/drawing/2014/main" id="{561EEE07-0D2F-412C-8B5D-C13B5685AA43}"/>
              </a:ext>
            </a:extLst>
          </p:cNvPr>
          <p:cNvSpPr txBox="1"/>
          <p:nvPr/>
        </p:nvSpPr>
        <p:spPr>
          <a:xfrm>
            <a:off x="418653" y="3290039"/>
            <a:ext cx="2727959" cy="358586"/>
          </a:xfrm>
          <a:prstGeom prst="rect">
            <a:avLst/>
          </a:prstGeom>
          <a:solidFill>
            <a:srgbClr val="002060"/>
          </a:solidFill>
          <a:ln>
            <a:noFill/>
          </a:ln>
        </p:spPr>
        <p:txBody>
          <a:bodyPr wrap="none" rtlCol="0">
            <a:noAutofit/>
          </a:bodyPr>
          <a:lstStyle/>
          <a:p>
            <a:pPr algn="ctr"/>
            <a:r>
              <a:rPr kumimoji="1" lang="en-US" altLang="ja-JP" sz="1600" dirty="0">
                <a:solidFill>
                  <a:schemeClr val="bg1"/>
                </a:solidFill>
                <a:latin typeface="Meiryo UI" panose="020B0604030504040204" pitchFamily="50" charset="-128"/>
                <a:ea typeface="Meiryo UI" panose="020B0604030504040204" pitchFamily="50" charset="-128"/>
              </a:rPr>
              <a:t>ICT</a:t>
            </a:r>
            <a:r>
              <a:rPr kumimoji="1" lang="ja-JP" altLang="en-US" sz="1600" dirty="0">
                <a:solidFill>
                  <a:schemeClr val="bg1"/>
                </a:solidFill>
                <a:latin typeface="Meiryo UI" panose="020B0604030504040204" pitchFamily="50" charset="-128"/>
                <a:ea typeface="Meiryo UI" panose="020B0604030504040204" pitchFamily="50" charset="-128"/>
              </a:rPr>
              <a:t>に関連する課題</a:t>
            </a:r>
          </a:p>
        </p:txBody>
      </p:sp>
    </p:spTree>
    <p:extLst>
      <p:ext uri="{BB962C8B-B14F-4D97-AF65-F5344CB8AC3E}">
        <p14:creationId xmlns:p14="http://schemas.microsoft.com/office/powerpoint/2010/main" val="187776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3</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707886"/>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に向けた目指す姿</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effectLst/>
                <a:latin typeface="Meiryo UI" panose="020B0604030504040204" pitchFamily="50" charset="-128"/>
                <a:ea typeface="Meiryo UI" panose="020B0604030504040204" pitchFamily="50" charset="-128"/>
              </a:rPr>
              <a:t>現状のシステム機能配置図</a:t>
            </a:r>
            <a:endParaRPr lang="en-US" altLang="ja-JP" sz="20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F32C6C84-C820-4B7D-90BE-B6206042917D}"/>
              </a:ext>
            </a:extLst>
          </p:cNvPr>
          <p:cNvSpPr/>
          <p:nvPr/>
        </p:nvSpPr>
        <p:spPr>
          <a:xfrm>
            <a:off x="432235" y="3352799"/>
            <a:ext cx="1102659" cy="2627393"/>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顧客管理</a:t>
            </a:r>
            <a:r>
              <a:rPr kumimoji="1" lang="en-US" altLang="ja-JP" sz="1200" dirty="0">
                <a:solidFill>
                  <a:schemeClr val="tx1"/>
                </a:solidFill>
                <a:latin typeface="Meiryo UI" panose="020B0604030504040204" pitchFamily="50" charset="-128"/>
                <a:ea typeface="Meiryo UI" panose="020B0604030504040204" pitchFamily="50" charset="-128"/>
              </a:rPr>
              <a:t>(CRM) </a:t>
            </a:r>
            <a:r>
              <a:rPr kumimoji="1" lang="ja-JP" altLang="en-US" sz="1200" dirty="0">
                <a:solidFill>
                  <a:schemeClr val="tx1"/>
                </a:solidFill>
                <a:latin typeface="Meiryo UI" panose="020B0604030504040204" pitchFamily="50" charset="-128"/>
                <a:ea typeface="Meiryo UI" panose="020B0604030504040204" pitchFamily="50" charset="-128"/>
              </a:rPr>
              <a:t>・営業支援</a:t>
            </a:r>
            <a:r>
              <a:rPr kumimoji="1" lang="en-US" altLang="ja-JP" sz="1200" dirty="0">
                <a:solidFill>
                  <a:schemeClr val="tx1"/>
                </a:solidFill>
                <a:latin typeface="Meiryo UI" panose="020B0604030504040204" pitchFamily="50" charset="-128"/>
                <a:ea typeface="Meiryo UI" panose="020B0604030504040204" pitchFamily="50" charset="-128"/>
              </a:rPr>
              <a:t>(SFA)</a:t>
            </a:r>
          </a:p>
        </p:txBody>
      </p:sp>
      <p:sp>
        <p:nvSpPr>
          <p:cNvPr id="5" name="正方形/長方形 4">
            <a:extLst>
              <a:ext uri="{FF2B5EF4-FFF2-40B4-BE49-F238E27FC236}">
                <a16:creationId xmlns:a16="http://schemas.microsoft.com/office/drawing/2014/main" id="{37A4895C-0B12-422C-8CAC-FE876D1D806E}"/>
              </a:ext>
            </a:extLst>
          </p:cNvPr>
          <p:cNvSpPr/>
          <p:nvPr/>
        </p:nvSpPr>
        <p:spPr>
          <a:xfrm>
            <a:off x="1801905" y="1102657"/>
            <a:ext cx="5701553" cy="1237131"/>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会計業務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495B38C-A6C3-4762-90CC-74196A2FB096}"/>
              </a:ext>
            </a:extLst>
          </p:cNvPr>
          <p:cNvSpPr/>
          <p:nvPr/>
        </p:nvSpPr>
        <p:spPr>
          <a:xfrm>
            <a:off x="2043954"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財務会計システム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ED5DD00-8DDE-4CB8-BCEF-467E80259CE0}"/>
              </a:ext>
            </a:extLst>
          </p:cNvPr>
          <p:cNvSpPr/>
          <p:nvPr/>
        </p:nvSpPr>
        <p:spPr>
          <a:xfrm>
            <a:off x="4761109"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管理会計システム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07C3B91-3AF7-40C0-BFFA-45470982B398}"/>
              </a:ext>
            </a:extLst>
          </p:cNvPr>
          <p:cNvSpPr/>
          <p:nvPr/>
        </p:nvSpPr>
        <p:spPr>
          <a:xfrm>
            <a:off x="1901880" y="2501829"/>
            <a:ext cx="2662521" cy="707886"/>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929FB25-F70A-43E3-A1E8-BF5BF7F6B0CD}"/>
              </a:ext>
            </a:extLst>
          </p:cNvPr>
          <p:cNvSpPr/>
          <p:nvPr/>
        </p:nvSpPr>
        <p:spPr>
          <a:xfrm>
            <a:off x="7682751" y="1089210"/>
            <a:ext cx="1102659" cy="1250578"/>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経費精算</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3BCDC44-A42D-467F-A3B7-6FCBA551FC18}"/>
              </a:ext>
            </a:extLst>
          </p:cNvPr>
          <p:cNvSpPr/>
          <p:nvPr/>
        </p:nvSpPr>
        <p:spPr>
          <a:xfrm>
            <a:off x="1801905" y="3325905"/>
            <a:ext cx="6983505" cy="2654288"/>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基幹業務管理システム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１</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9386B0A-1D6E-4D60-BBF3-C3C032FC76C3}"/>
              </a:ext>
            </a:extLst>
          </p:cNvPr>
          <p:cNvSpPr/>
          <p:nvPr/>
        </p:nvSpPr>
        <p:spPr>
          <a:xfrm>
            <a:off x="7682750" y="2498491"/>
            <a:ext cx="1102659" cy="707886"/>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人事システム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1FDD249-D373-42D4-A736-42EDFFD589D3}"/>
              </a:ext>
            </a:extLst>
          </p:cNvPr>
          <p:cNvSpPr txBox="1"/>
          <p:nvPr/>
        </p:nvSpPr>
        <p:spPr>
          <a:xfrm>
            <a:off x="259976" y="1308847"/>
            <a:ext cx="1272986" cy="376518"/>
          </a:xfrm>
          <a:prstGeom prst="rect">
            <a:avLst/>
          </a:prstGeom>
          <a:noFill/>
          <a:ln>
            <a:noFill/>
          </a:ln>
        </p:spPr>
        <p:txBody>
          <a:bodyPr wrap="none" rtlCol="0">
            <a:noAutofit/>
          </a:bodyPr>
          <a:lstStyle/>
          <a:p>
            <a:pPr algn="l"/>
            <a:r>
              <a:rPr lang="ja-JP" altLang="en-US" sz="1400" b="1" dirty="0">
                <a:solidFill>
                  <a:srgbClr val="C00000"/>
                </a:solidFill>
                <a:latin typeface="Meiryo UI" panose="020B0604030504040204" pitchFamily="50" charset="-128"/>
                <a:ea typeface="Meiryo UI" panose="020B0604030504040204" pitchFamily="50" charset="-128"/>
              </a:rPr>
              <a:t>手作業</a:t>
            </a:r>
            <a:r>
              <a:rPr lang="en-US" altLang="ja-JP" sz="1400" b="1" dirty="0">
                <a:solidFill>
                  <a:srgbClr val="C00000"/>
                </a:solidFill>
                <a:latin typeface="Meiryo UI" panose="020B0604030504040204" pitchFamily="50" charset="-128"/>
                <a:ea typeface="Meiryo UI" panose="020B0604030504040204" pitchFamily="50" charset="-128"/>
              </a:rPr>
              <a:t>(Excel</a:t>
            </a:r>
            <a:r>
              <a:rPr lang="ja-JP" altLang="en-US" sz="1400" b="1" dirty="0">
                <a:solidFill>
                  <a:srgbClr val="C00000"/>
                </a:solidFill>
                <a:latin typeface="Meiryo UI" panose="020B0604030504040204" pitchFamily="50" charset="-128"/>
                <a:ea typeface="Meiryo UI" panose="020B0604030504040204" pitchFamily="50" charset="-128"/>
              </a:rPr>
              <a:t>等</a:t>
            </a:r>
            <a:r>
              <a:rPr lang="en-US" altLang="ja-JP" sz="1400" b="1" dirty="0">
                <a:solidFill>
                  <a:srgbClr val="C00000"/>
                </a:solidFill>
                <a:latin typeface="Meiryo UI" panose="020B0604030504040204" pitchFamily="50" charset="-128"/>
                <a:ea typeface="Meiryo UI" panose="020B0604030504040204" pitchFamily="50" charset="-128"/>
              </a:rPr>
              <a:t>)</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845F267-7678-4F78-A423-DC383A54DDB1}"/>
              </a:ext>
            </a:extLst>
          </p:cNvPr>
          <p:cNvSpPr txBox="1"/>
          <p:nvPr/>
        </p:nvSpPr>
        <p:spPr>
          <a:xfrm>
            <a:off x="259976" y="1604682"/>
            <a:ext cx="1248026" cy="376518"/>
          </a:xfrm>
          <a:prstGeom prst="rect">
            <a:avLst/>
          </a:prstGeom>
          <a:noFill/>
          <a:ln>
            <a:noFill/>
          </a:ln>
        </p:spPr>
        <p:txBody>
          <a:bodyPr wrap="none" rtlCol="0">
            <a:noAutofit/>
          </a:bodyPr>
          <a:lstStyle/>
          <a:p>
            <a:pPr algn="l"/>
            <a:r>
              <a:rPr lang="en-US" altLang="ja-JP" sz="1400" b="1" dirty="0">
                <a:solidFill>
                  <a:srgbClr val="C00000"/>
                </a:solidFill>
                <a:latin typeface="Meiryo UI" panose="020B0604030504040204" pitchFamily="50" charset="-128"/>
                <a:ea typeface="Meiryo UI" panose="020B0604030504040204" pitchFamily="50" charset="-128"/>
              </a:rPr>
              <a:t>XXX</a:t>
            </a:r>
            <a:r>
              <a:rPr lang="ja-JP" altLang="en-US" sz="1400" b="1" dirty="0">
                <a:solidFill>
                  <a:srgbClr val="C00000"/>
                </a:solidFill>
                <a:latin typeface="Meiryo UI" panose="020B0604030504040204" pitchFamily="50" charset="-128"/>
                <a:ea typeface="Meiryo UI" panose="020B0604030504040204" pitchFamily="50" charset="-128"/>
              </a:rPr>
              <a:t>システム</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093D1CB-CAE6-42C1-B69A-F3DF68C1A2E2}"/>
              </a:ext>
            </a:extLst>
          </p:cNvPr>
          <p:cNvSpPr/>
          <p:nvPr/>
        </p:nvSpPr>
        <p:spPr>
          <a:xfrm>
            <a:off x="4840937" y="2498817"/>
            <a:ext cx="2662521" cy="707886"/>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購買販売管理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51F95F2-63F7-45AE-B684-94572B313675}"/>
              </a:ext>
            </a:extLst>
          </p:cNvPr>
          <p:cNvSpPr txBox="1"/>
          <p:nvPr/>
        </p:nvSpPr>
        <p:spPr>
          <a:xfrm>
            <a:off x="430304" y="5946833"/>
            <a:ext cx="8444756" cy="515470"/>
          </a:xfrm>
          <a:prstGeom prst="rect">
            <a:avLst/>
          </a:prstGeom>
          <a:noFill/>
          <a:ln>
            <a:noFill/>
          </a:ln>
        </p:spPr>
        <p:txBody>
          <a:bodyPr wrap="square" rtlCol="0">
            <a:noAutofit/>
          </a:bodyPr>
          <a:lstStyle/>
          <a:p>
            <a:pPr algn="l"/>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　基幹業務システム部分には、基幹業務を管理するシステム名称が当てはまるイメージとなります。</a:t>
            </a:r>
            <a:r>
              <a:rPr lang="ja-JP" altLang="en-US" sz="1200" dirty="0">
                <a:latin typeface="Meiryo UI" panose="020B0604030504040204" pitchFamily="50" charset="-128"/>
                <a:ea typeface="Meiryo UI" panose="020B0604030504040204" pitchFamily="50" charset="-128"/>
              </a:rPr>
              <a:t>例として、建設業であれば、工事管理の仕組み、介護事業であれば、介護システム、サービス業であれば、物流業であれば物流システム等が該当します。</a:t>
            </a:r>
            <a:endParaRPr kumimoji="1" lang="ja-JP" altLang="en-US" sz="1200"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17306001-E805-437B-8D9E-DE07F8DD50E7}"/>
              </a:ext>
            </a:extLst>
          </p:cNvPr>
          <p:cNvSpPr/>
          <p:nvPr/>
        </p:nvSpPr>
        <p:spPr>
          <a:xfrm>
            <a:off x="1649506" y="788514"/>
            <a:ext cx="5925670" cy="5191678"/>
          </a:xfrm>
          <a:prstGeom prst="roundRect">
            <a:avLst>
              <a:gd name="adj" fmla="val 2619"/>
            </a:avLst>
          </a:prstGeom>
          <a:noFill/>
          <a:ln w="38100">
            <a:solidFill>
              <a:srgbClr val="00B0F0"/>
            </a:solidFill>
          </a:ln>
        </p:spPr>
        <p:txBody>
          <a:bodyPr wrap="square" rtlCol="0" anchor="t">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ERP</a:t>
            </a:r>
            <a:r>
              <a:rPr kumimoji="1" lang="ja-JP" altLang="en-US" sz="1400" b="1" dirty="0">
                <a:solidFill>
                  <a:schemeClr val="tx1"/>
                </a:solidFill>
                <a:latin typeface="Meiryo UI" panose="020B0604030504040204" pitchFamily="50" charset="-128"/>
                <a:ea typeface="Meiryo UI" panose="020B0604030504040204" pitchFamily="50" charset="-128"/>
              </a:rPr>
              <a:t>システム領域</a:t>
            </a:r>
          </a:p>
        </p:txBody>
      </p:sp>
    </p:spTree>
    <p:extLst>
      <p:ext uri="{BB962C8B-B14F-4D97-AF65-F5344CB8AC3E}">
        <p14:creationId xmlns:p14="http://schemas.microsoft.com/office/powerpoint/2010/main" val="325677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4</a:t>
            </a:fld>
            <a:endParaRPr lang="ja-JP" altLang="en-US"/>
          </a:p>
        </p:txBody>
      </p:sp>
      <p:sp>
        <p:nvSpPr>
          <p:cNvPr id="4" name="正方形/長方形 3">
            <a:extLst>
              <a:ext uri="{FF2B5EF4-FFF2-40B4-BE49-F238E27FC236}">
                <a16:creationId xmlns:a16="http://schemas.microsoft.com/office/drawing/2014/main" id="{F32C6C84-C820-4B7D-90BE-B6206042917D}"/>
              </a:ext>
            </a:extLst>
          </p:cNvPr>
          <p:cNvSpPr/>
          <p:nvPr/>
        </p:nvSpPr>
        <p:spPr>
          <a:xfrm>
            <a:off x="432235" y="3352799"/>
            <a:ext cx="1102659" cy="2627393"/>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顧客管理</a:t>
            </a:r>
            <a:r>
              <a:rPr kumimoji="1" lang="en-US" altLang="ja-JP" sz="1200" dirty="0">
                <a:solidFill>
                  <a:schemeClr val="tx1"/>
                </a:solidFill>
                <a:latin typeface="Meiryo UI" panose="020B0604030504040204" pitchFamily="50" charset="-128"/>
                <a:ea typeface="Meiryo UI" panose="020B0604030504040204" pitchFamily="50" charset="-128"/>
              </a:rPr>
              <a:t>(CRM) </a:t>
            </a:r>
            <a:r>
              <a:rPr kumimoji="1" lang="ja-JP" altLang="en-US" sz="1200" dirty="0">
                <a:solidFill>
                  <a:schemeClr val="tx1"/>
                </a:solidFill>
                <a:latin typeface="Meiryo UI" panose="020B0604030504040204" pitchFamily="50" charset="-128"/>
                <a:ea typeface="Meiryo UI" panose="020B0604030504040204" pitchFamily="50" charset="-128"/>
              </a:rPr>
              <a:t>・営業支援</a:t>
            </a:r>
            <a:r>
              <a:rPr kumimoji="1" lang="en-US" altLang="ja-JP" sz="1200" dirty="0">
                <a:solidFill>
                  <a:schemeClr val="tx1"/>
                </a:solidFill>
                <a:latin typeface="Meiryo UI" panose="020B0604030504040204" pitchFamily="50" charset="-128"/>
                <a:ea typeface="Meiryo UI" panose="020B0604030504040204" pitchFamily="50" charset="-128"/>
              </a:rPr>
              <a:t>(SFA)</a:t>
            </a:r>
          </a:p>
        </p:txBody>
      </p:sp>
      <p:sp>
        <p:nvSpPr>
          <p:cNvPr id="5" name="正方形/長方形 4">
            <a:extLst>
              <a:ext uri="{FF2B5EF4-FFF2-40B4-BE49-F238E27FC236}">
                <a16:creationId xmlns:a16="http://schemas.microsoft.com/office/drawing/2014/main" id="{37A4895C-0B12-422C-8CAC-FE876D1D806E}"/>
              </a:ext>
            </a:extLst>
          </p:cNvPr>
          <p:cNvSpPr/>
          <p:nvPr/>
        </p:nvSpPr>
        <p:spPr>
          <a:xfrm>
            <a:off x="1801905" y="1102657"/>
            <a:ext cx="5701553" cy="1237131"/>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会計業務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495B38C-A6C3-4762-90CC-74196A2FB096}"/>
              </a:ext>
            </a:extLst>
          </p:cNvPr>
          <p:cNvSpPr/>
          <p:nvPr/>
        </p:nvSpPr>
        <p:spPr>
          <a:xfrm>
            <a:off x="2043954"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財務会計システム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ED5DD00-8DDE-4CB8-BCEF-467E80259CE0}"/>
              </a:ext>
            </a:extLst>
          </p:cNvPr>
          <p:cNvSpPr/>
          <p:nvPr/>
        </p:nvSpPr>
        <p:spPr>
          <a:xfrm>
            <a:off x="4761109"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管理会計システム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07C3B91-3AF7-40C0-BFFA-45470982B398}"/>
              </a:ext>
            </a:extLst>
          </p:cNvPr>
          <p:cNvSpPr/>
          <p:nvPr/>
        </p:nvSpPr>
        <p:spPr>
          <a:xfrm>
            <a:off x="1901880" y="2501829"/>
            <a:ext cx="2662521" cy="707886"/>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929FB25-F70A-43E3-A1E8-BF5BF7F6B0CD}"/>
              </a:ext>
            </a:extLst>
          </p:cNvPr>
          <p:cNvSpPr/>
          <p:nvPr/>
        </p:nvSpPr>
        <p:spPr>
          <a:xfrm>
            <a:off x="7682751" y="1089210"/>
            <a:ext cx="1102659" cy="1250578"/>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経費精算</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3BCDC44-A42D-467F-A3B7-6FCBA551FC18}"/>
              </a:ext>
            </a:extLst>
          </p:cNvPr>
          <p:cNvSpPr/>
          <p:nvPr/>
        </p:nvSpPr>
        <p:spPr>
          <a:xfrm>
            <a:off x="1801905" y="3325905"/>
            <a:ext cx="6983505" cy="2654288"/>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基幹業務管理システム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１</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9386B0A-1D6E-4D60-BBF3-C3C032FC76C3}"/>
              </a:ext>
            </a:extLst>
          </p:cNvPr>
          <p:cNvSpPr/>
          <p:nvPr/>
        </p:nvSpPr>
        <p:spPr>
          <a:xfrm>
            <a:off x="7682750" y="2498491"/>
            <a:ext cx="1102659" cy="707886"/>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人事システム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1FDD249-D373-42D4-A736-42EDFFD589D3}"/>
              </a:ext>
            </a:extLst>
          </p:cNvPr>
          <p:cNvSpPr txBox="1"/>
          <p:nvPr/>
        </p:nvSpPr>
        <p:spPr>
          <a:xfrm>
            <a:off x="259976" y="1308847"/>
            <a:ext cx="1272986" cy="376518"/>
          </a:xfrm>
          <a:prstGeom prst="rect">
            <a:avLst/>
          </a:prstGeom>
          <a:noFill/>
          <a:ln>
            <a:noFill/>
          </a:ln>
        </p:spPr>
        <p:txBody>
          <a:bodyPr wrap="none" rtlCol="0">
            <a:noAutofit/>
          </a:bodyPr>
          <a:lstStyle/>
          <a:p>
            <a:pPr algn="l"/>
            <a:r>
              <a:rPr lang="ja-JP" altLang="en-US" sz="1400" b="1" dirty="0">
                <a:solidFill>
                  <a:srgbClr val="C00000"/>
                </a:solidFill>
                <a:latin typeface="Meiryo UI" panose="020B0604030504040204" pitchFamily="50" charset="-128"/>
                <a:ea typeface="Meiryo UI" panose="020B0604030504040204" pitchFamily="50" charset="-128"/>
              </a:rPr>
              <a:t>手作業</a:t>
            </a:r>
            <a:r>
              <a:rPr lang="en-US" altLang="ja-JP" sz="1400" b="1" dirty="0">
                <a:solidFill>
                  <a:srgbClr val="C00000"/>
                </a:solidFill>
                <a:latin typeface="Meiryo UI" panose="020B0604030504040204" pitchFamily="50" charset="-128"/>
                <a:ea typeface="Meiryo UI" panose="020B0604030504040204" pitchFamily="50" charset="-128"/>
              </a:rPr>
              <a:t>(Excel</a:t>
            </a:r>
            <a:r>
              <a:rPr lang="ja-JP" altLang="en-US" sz="1400" b="1" dirty="0">
                <a:solidFill>
                  <a:srgbClr val="C00000"/>
                </a:solidFill>
                <a:latin typeface="Meiryo UI" panose="020B0604030504040204" pitchFamily="50" charset="-128"/>
                <a:ea typeface="Meiryo UI" panose="020B0604030504040204" pitchFamily="50" charset="-128"/>
              </a:rPr>
              <a:t>等</a:t>
            </a:r>
            <a:r>
              <a:rPr lang="en-US" altLang="ja-JP" sz="1400" b="1" dirty="0">
                <a:solidFill>
                  <a:srgbClr val="C00000"/>
                </a:solidFill>
                <a:latin typeface="Meiryo UI" panose="020B0604030504040204" pitchFamily="50" charset="-128"/>
                <a:ea typeface="Meiryo UI" panose="020B0604030504040204" pitchFamily="50" charset="-128"/>
              </a:rPr>
              <a:t>)</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845F267-7678-4F78-A423-DC383A54DDB1}"/>
              </a:ext>
            </a:extLst>
          </p:cNvPr>
          <p:cNvSpPr txBox="1"/>
          <p:nvPr/>
        </p:nvSpPr>
        <p:spPr>
          <a:xfrm>
            <a:off x="259976" y="1604682"/>
            <a:ext cx="1248026" cy="376518"/>
          </a:xfrm>
          <a:prstGeom prst="rect">
            <a:avLst/>
          </a:prstGeom>
          <a:noFill/>
          <a:ln>
            <a:noFill/>
          </a:ln>
        </p:spPr>
        <p:txBody>
          <a:bodyPr wrap="none" rtlCol="0">
            <a:noAutofit/>
          </a:bodyPr>
          <a:lstStyle/>
          <a:p>
            <a:pPr algn="l"/>
            <a:r>
              <a:rPr lang="en-US" altLang="ja-JP" sz="1400" b="1" dirty="0">
                <a:solidFill>
                  <a:srgbClr val="C00000"/>
                </a:solidFill>
                <a:latin typeface="Meiryo UI" panose="020B0604030504040204" pitchFamily="50" charset="-128"/>
                <a:ea typeface="Meiryo UI" panose="020B0604030504040204" pitchFamily="50" charset="-128"/>
              </a:rPr>
              <a:t>XXX</a:t>
            </a:r>
            <a:r>
              <a:rPr lang="ja-JP" altLang="en-US" sz="1400" b="1" dirty="0">
                <a:solidFill>
                  <a:srgbClr val="C00000"/>
                </a:solidFill>
                <a:latin typeface="Meiryo UI" panose="020B0604030504040204" pitchFamily="50" charset="-128"/>
                <a:ea typeface="Meiryo UI" panose="020B0604030504040204" pitchFamily="50" charset="-128"/>
              </a:rPr>
              <a:t>システム</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093D1CB-CAE6-42C1-B69A-F3DF68C1A2E2}"/>
              </a:ext>
            </a:extLst>
          </p:cNvPr>
          <p:cNvSpPr/>
          <p:nvPr/>
        </p:nvSpPr>
        <p:spPr>
          <a:xfrm>
            <a:off x="4840937" y="2498817"/>
            <a:ext cx="2662521" cy="707886"/>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購買販売管理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51F95F2-63F7-45AE-B684-94572B313675}"/>
              </a:ext>
            </a:extLst>
          </p:cNvPr>
          <p:cNvSpPr txBox="1"/>
          <p:nvPr/>
        </p:nvSpPr>
        <p:spPr>
          <a:xfrm>
            <a:off x="430304" y="5946833"/>
            <a:ext cx="8444756" cy="515470"/>
          </a:xfrm>
          <a:prstGeom prst="rect">
            <a:avLst/>
          </a:prstGeom>
          <a:noFill/>
          <a:ln>
            <a:noFill/>
          </a:ln>
        </p:spPr>
        <p:txBody>
          <a:bodyPr wrap="square" rtlCol="0">
            <a:noAutofit/>
          </a:bodyPr>
          <a:lstStyle/>
          <a:p>
            <a:pPr algn="l"/>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　基幹業務システム部分には、基幹業務を管理するシステム名称が当てはまるイメージとなります。</a:t>
            </a:r>
            <a:r>
              <a:rPr lang="ja-JP" altLang="en-US" sz="1200" dirty="0">
                <a:latin typeface="Meiryo UI" panose="020B0604030504040204" pitchFamily="50" charset="-128"/>
                <a:ea typeface="Meiryo UI" panose="020B0604030504040204" pitchFamily="50" charset="-128"/>
              </a:rPr>
              <a:t>例として、建設業であれば、工事管理の仕組み、介護事業であれば、介護システム、サービス業であれば、物流業であれば物流システム等が該当します。</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EA4B1D3-EAAC-4E91-908E-949D0E937983}"/>
              </a:ext>
            </a:extLst>
          </p:cNvPr>
          <p:cNvSpPr txBox="1"/>
          <p:nvPr/>
        </p:nvSpPr>
        <p:spPr>
          <a:xfrm>
            <a:off x="143508" y="80628"/>
            <a:ext cx="7200800" cy="707886"/>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に向けた目指す姿</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将来の目指す姿　</a:t>
            </a:r>
            <a:r>
              <a:rPr lang="ja-JP" altLang="en-US" sz="2000" dirty="0">
                <a:effectLst/>
                <a:latin typeface="Meiryo UI" panose="020B0604030504040204" pitchFamily="50" charset="-128"/>
                <a:ea typeface="Meiryo UI" panose="020B0604030504040204" pitchFamily="50" charset="-128"/>
              </a:rPr>
              <a:t>システム機能配置図</a:t>
            </a:r>
            <a:endParaRPr lang="en-US" altLang="ja-JP" sz="20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B1B67163-690F-4B4F-B3B2-5A207A1847FE}"/>
              </a:ext>
            </a:extLst>
          </p:cNvPr>
          <p:cNvSpPr/>
          <p:nvPr/>
        </p:nvSpPr>
        <p:spPr>
          <a:xfrm>
            <a:off x="1649506" y="788514"/>
            <a:ext cx="5925670" cy="5191678"/>
          </a:xfrm>
          <a:prstGeom prst="roundRect">
            <a:avLst>
              <a:gd name="adj" fmla="val 2619"/>
            </a:avLst>
          </a:prstGeom>
          <a:noFill/>
          <a:ln w="38100">
            <a:solidFill>
              <a:srgbClr val="00B0F0"/>
            </a:solidFill>
          </a:ln>
        </p:spPr>
        <p:txBody>
          <a:bodyPr wrap="square" rtlCol="0" anchor="t">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ERP</a:t>
            </a:r>
            <a:r>
              <a:rPr kumimoji="1" lang="ja-JP" altLang="en-US" sz="1400" b="1" dirty="0">
                <a:solidFill>
                  <a:schemeClr val="tx1"/>
                </a:solidFill>
                <a:latin typeface="Meiryo UI" panose="020B0604030504040204" pitchFamily="50" charset="-128"/>
                <a:ea typeface="Meiryo UI" panose="020B0604030504040204" pitchFamily="50" charset="-128"/>
              </a:rPr>
              <a:t>システム領域</a:t>
            </a:r>
          </a:p>
        </p:txBody>
      </p:sp>
    </p:spTree>
    <p:extLst>
      <p:ext uri="{BB962C8B-B14F-4D97-AF65-F5344CB8AC3E}">
        <p14:creationId xmlns:p14="http://schemas.microsoft.com/office/powerpoint/2010/main" val="151550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5</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実現効果</a:t>
            </a:r>
            <a:endParaRPr lang="en-US" altLang="ja-JP" sz="20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D2DB9EA-6D4C-4693-8E70-F775F3107C10}"/>
              </a:ext>
            </a:extLst>
          </p:cNvPr>
          <p:cNvSpPr/>
          <p:nvPr/>
        </p:nvSpPr>
        <p:spPr>
          <a:xfrm>
            <a:off x="418653" y="887504"/>
            <a:ext cx="8321937" cy="2124635"/>
          </a:xfrm>
          <a:prstGeom prst="rect">
            <a:avLst/>
          </a:prstGeom>
          <a:noFill/>
          <a:ln>
            <a:solidFill>
              <a:schemeClr val="tx1"/>
            </a:solidFill>
          </a:ln>
        </p:spPr>
        <p:txBody>
          <a:bodyPr wrap="square" rtlCol="0" anchor="ctr">
            <a:noAutofit/>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CD9A797-E9BB-4FF7-A126-E94F858C9D9E}"/>
              </a:ext>
            </a:extLst>
          </p:cNvPr>
          <p:cNvSpPr/>
          <p:nvPr/>
        </p:nvSpPr>
        <p:spPr>
          <a:xfrm>
            <a:off x="418653" y="3653109"/>
            <a:ext cx="8321937" cy="2514609"/>
          </a:xfrm>
          <a:prstGeom prst="rect">
            <a:avLst/>
          </a:prstGeom>
          <a:noFill/>
          <a:ln>
            <a:solidFill>
              <a:schemeClr val="tx1"/>
            </a:solidFill>
          </a:ln>
        </p:spPr>
        <p:txBody>
          <a:bodyPr wrap="square" rtlCol="0" anchor="ctr">
            <a:noAutofit/>
          </a:bodyPr>
          <a:lstStyle/>
          <a:p>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9A1ECC9-27E7-49B6-9B86-F2F729BA128F}"/>
              </a:ext>
            </a:extLst>
          </p:cNvPr>
          <p:cNvSpPr txBox="1"/>
          <p:nvPr/>
        </p:nvSpPr>
        <p:spPr>
          <a:xfrm>
            <a:off x="418653" y="528918"/>
            <a:ext cx="2727959" cy="358586"/>
          </a:xfrm>
          <a:prstGeom prst="rect">
            <a:avLst/>
          </a:prstGeom>
          <a:solidFill>
            <a:srgbClr val="002060"/>
          </a:solidFill>
          <a:ln>
            <a:noFill/>
          </a:ln>
        </p:spPr>
        <p:txBody>
          <a:bodyPr wrap="none" rtlCol="0">
            <a:no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定量効果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5D0EEB3-9A5A-4C75-91C9-AA730D39C1A5}"/>
              </a:ext>
            </a:extLst>
          </p:cNvPr>
          <p:cNvSpPr txBox="1"/>
          <p:nvPr/>
        </p:nvSpPr>
        <p:spPr>
          <a:xfrm>
            <a:off x="418653" y="3290039"/>
            <a:ext cx="2727959" cy="358586"/>
          </a:xfrm>
          <a:prstGeom prst="rect">
            <a:avLst/>
          </a:prstGeom>
          <a:solidFill>
            <a:srgbClr val="002060"/>
          </a:solidFill>
          <a:ln>
            <a:noFill/>
          </a:ln>
        </p:spPr>
        <p:txBody>
          <a:bodyPr wrap="none" rtlCol="0">
            <a:no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定性効果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682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6</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長期ロードマップ（３～</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年）</a:t>
            </a:r>
            <a:endParaRPr lang="en-US" altLang="ja-JP" sz="2000" dirty="0">
              <a:latin typeface="Meiryo UI" panose="020B0604030504040204" pitchFamily="50" charset="-128"/>
              <a:ea typeface="Meiryo UI" panose="020B0604030504040204" pitchFamily="50" charset="-128"/>
            </a:endParaRPr>
          </a:p>
        </p:txBody>
      </p:sp>
      <p:graphicFrame>
        <p:nvGraphicFramePr>
          <p:cNvPr id="2" name="表 3">
            <a:extLst>
              <a:ext uri="{FF2B5EF4-FFF2-40B4-BE49-F238E27FC236}">
                <a16:creationId xmlns:a16="http://schemas.microsoft.com/office/drawing/2014/main" id="{F228569B-734D-41CE-BC4E-A0229C44EA4A}"/>
              </a:ext>
            </a:extLst>
          </p:cNvPr>
          <p:cNvGraphicFramePr>
            <a:graphicFrameLocks noGrp="1"/>
          </p:cNvGraphicFramePr>
          <p:nvPr>
            <p:extLst>
              <p:ext uri="{D42A27DB-BD31-4B8C-83A1-F6EECF244321}">
                <p14:modId xmlns:p14="http://schemas.microsoft.com/office/powerpoint/2010/main" val="2072870880"/>
              </p:ext>
            </p:extLst>
          </p:nvPr>
        </p:nvGraphicFramePr>
        <p:xfrm>
          <a:off x="363774" y="654654"/>
          <a:ext cx="8416451" cy="5506041"/>
        </p:xfrm>
        <a:graphic>
          <a:graphicData uri="http://schemas.openxmlformats.org/drawingml/2006/table">
            <a:tbl>
              <a:tblPr firstRow="1" bandRow="1">
                <a:tableStyleId>{5C22544A-7EE6-4342-B048-85BDC9FD1C3A}</a:tableStyleId>
              </a:tblPr>
              <a:tblGrid>
                <a:gridCol w="1772316">
                  <a:extLst>
                    <a:ext uri="{9D8B030D-6E8A-4147-A177-3AD203B41FA5}">
                      <a16:colId xmlns:a16="http://schemas.microsoft.com/office/drawing/2014/main" val="2375341565"/>
                    </a:ext>
                  </a:extLst>
                </a:gridCol>
                <a:gridCol w="1328827">
                  <a:extLst>
                    <a:ext uri="{9D8B030D-6E8A-4147-A177-3AD203B41FA5}">
                      <a16:colId xmlns:a16="http://schemas.microsoft.com/office/drawing/2014/main" val="2708188396"/>
                    </a:ext>
                  </a:extLst>
                </a:gridCol>
                <a:gridCol w="1328827">
                  <a:extLst>
                    <a:ext uri="{9D8B030D-6E8A-4147-A177-3AD203B41FA5}">
                      <a16:colId xmlns:a16="http://schemas.microsoft.com/office/drawing/2014/main" val="3880451754"/>
                    </a:ext>
                  </a:extLst>
                </a:gridCol>
                <a:gridCol w="1328827">
                  <a:extLst>
                    <a:ext uri="{9D8B030D-6E8A-4147-A177-3AD203B41FA5}">
                      <a16:colId xmlns:a16="http://schemas.microsoft.com/office/drawing/2014/main" val="2684191638"/>
                    </a:ext>
                  </a:extLst>
                </a:gridCol>
                <a:gridCol w="1328827">
                  <a:extLst>
                    <a:ext uri="{9D8B030D-6E8A-4147-A177-3AD203B41FA5}">
                      <a16:colId xmlns:a16="http://schemas.microsoft.com/office/drawing/2014/main" val="3292811961"/>
                    </a:ext>
                  </a:extLst>
                </a:gridCol>
                <a:gridCol w="1328827">
                  <a:extLst>
                    <a:ext uri="{9D8B030D-6E8A-4147-A177-3AD203B41FA5}">
                      <a16:colId xmlns:a16="http://schemas.microsoft.com/office/drawing/2014/main" val="2530957889"/>
                    </a:ext>
                  </a:extLst>
                </a:gridCol>
              </a:tblGrid>
              <a:tr h="276066">
                <a:tc>
                  <a:txBody>
                    <a:bodyPr/>
                    <a:lstStyle/>
                    <a:p>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610356"/>
                  </a:ext>
                </a:extLst>
              </a:tr>
              <a:tr h="476841">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デジタイゼーション</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832108"/>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8961999"/>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4465502"/>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基幹業務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3853220"/>
                  </a:ext>
                </a:extLst>
              </a:tr>
              <a:tr h="276066">
                <a:tc>
                  <a:txBody>
                    <a:bodyPr/>
                    <a:lstStyle/>
                    <a:p>
                      <a:pPr algn="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011772"/>
                  </a:ext>
                </a:extLst>
              </a:tr>
              <a:tr h="276066">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デジタライゼーション</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411626"/>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2800024"/>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6475148"/>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基幹業務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5126521"/>
                  </a:ext>
                </a:extLst>
              </a:tr>
              <a:tr h="276066">
                <a:tc>
                  <a:txBody>
                    <a:bodyPr/>
                    <a:lstStyle/>
                    <a:p>
                      <a:pPr algn="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429410"/>
                  </a:ext>
                </a:extLst>
              </a:tr>
              <a:tr h="302858">
                <a:tc>
                  <a:txBody>
                    <a:bodyPr/>
                    <a:lstStyle/>
                    <a:p>
                      <a:r>
                        <a:rPr kumimoji="1" lang="en-US" altLang="ja-JP" sz="1600" b="0" dirty="0">
                          <a:solidFill>
                            <a:schemeClr val="tx1"/>
                          </a:solidFill>
                          <a:latin typeface="Meiryo UI" panose="020B0604030504040204" pitchFamily="50" charset="-128"/>
                          <a:ea typeface="Meiryo UI" panose="020B0604030504040204" pitchFamily="50" charset="-128"/>
                        </a:rPr>
                        <a:t>DX</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750216"/>
                  </a:ext>
                </a:extLst>
              </a:tr>
              <a:tr h="29227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8363"/>
                  </a:ext>
                </a:extLst>
              </a:tr>
              <a:tr h="29227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582225"/>
                  </a:ext>
                </a:extLst>
              </a:tr>
              <a:tr h="29227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基幹業務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783240"/>
                  </a:ext>
                </a:extLst>
              </a:tr>
              <a:tr h="276066">
                <a:tc>
                  <a:txBody>
                    <a:bodyPr/>
                    <a:lstStyle/>
                    <a:p>
                      <a:pPr algn="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678872"/>
                  </a:ext>
                </a:extLst>
              </a:tr>
            </a:tbl>
          </a:graphicData>
        </a:graphic>
      </p:graphicFrame>
    </p:spTree>
    <p:extLst>
      <p:ext uri="{BB962C8B-B14F-4D97-AF65-F5344CB8AC3E}">
        <p14:creationId xmlns:p14="http://schemas.microsoft.com/office/powerpoint/2010/main" val="227331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0F6D5AA-82F2-4C39-AB76-519382E71CF8}"/>
              </a:ext>
            </a:extLst>
          </p:cNvPr>
          <p:cNvSpPr>
            <a:spLocks noGrp="1"/>
          </p:cNvSpPr>
          <p:nvPr>
            <p:ph type="sldNum" sz="quarter" idx="4"/>
          </p:nvPr>
        </p:nvSpPr>
        <p:spPr/>
        <p:txBody>
          <a:bodyPr/>
          <a:lstStyle/>
          <a:p>
            <a:fld id="{9F8C903C-7D82-4420-A4B8-5DD42F19FD85}" type="slidenum">
              <a:rPr lang="ja-JP" altLang="en-US" smtClean="0"/>
              <a:pPr/>
              <a:t>7</a:t>
            </a:fld>
            <a:endParaRPr lang="ja-JP" altLang="en-US"/>
          </a:p>
        </p:txBody>
      </p:sp>
      <p:sp>
        <p:nvSpPr>
          <p:cNvPr id="4" name="テキスト ボックス 3">
            <a:extLst>
              <a:ext uri="{FF2B5EF4-FFF2-40B4-BE49-F238E27FC236}">
                <a16:creationId xmlns:a16="http://schemas.microsoft.com/office/drawing/2014/main" id="{B49C87BB-171C-4ECD-A821-DE09B8C02CBB}"/>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補足：用語の補足</a:t>
            </a:r>
            <a:endParaRPr lang="en-US" altLang="ja-JP" sz="2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3424CF93-1838-4546-8D88-B6095D8BCD87}"/>
              </a:ext>
            </a:extLst>
          </p:cNvPr>
          <p:cNvPicPr>
            <a:picLocks noChangeAspect="1"/>
          </p:cNvPicPr>
          <p:nvPr/>
        </p:nvPicPr>
        <p:blipFill>
          <a:blip r:embed="rId2"/>
          <a:stretch>
            <a:fillRect/>
          </a:stretch>
        </p:blipFill>
        <p:spPr>
          <a:xfrm>
            <a:off x="793485" y="620554"/>
            <a:ext cx="7557025" cy="3667572"/>
          </a:xfrm>
          <a:prstGeom prst="rect">
            <a:avLst/>
          </a:prstGeom>
        </p:spPr>
      </p:pic>
      <p:sp>
        <p:nvSpPr>
          <p:cNvPr id="8" name="テキスト ボックス 7">
            <a:extLst>
              <a:ext uri="{FF2B5EF4-FFF2-40B4-BE49-F238E27FC236}">
                <a16:creationId xmlns:a16="http://schemas.microsoft.com/office/drawing/2014/main" id="{CFC84841-1970-4197-9E18-1E675B13A607}"/>
              </a:ext>
            </a:extLst>
          </p:cNvPr>
          <p:cNvSpPr txBox="1"/>
          <p:nvPr/>
        </p:nvSpPr>
        <p:spPr>
          <a:xfrm>
            <a:off x="793485" y="4313033"/>
            <a:ext cx="7920209" cy="1972235"/>
          </a:xfrm>
          <a:prstGeom prst="rect">
            <a:avLst/>
          </a:prstGeom>
          <a:noFill/>
          <a:ln>
            <a:noFill/>
          </a:ln>
        </p:spPr>
        <p:txBody>
          <a:bodyPr wrap="square" rtlCol="0">
            <a:noAutofit/>
          </a:bodyPr>
          <a:lstStyle/>
          <a:p>
            <a:pPr algn="l"/>
            <a:r>
              <a:rPr kumimoji="1" lang="ja-JP" altLang="en-US" sz="1400" b="1" dirty="0">
                <a:latin typeface="Meiryo UI" panose="020B0604030504040204" pitchFamily="50" charset="-128"/>
                <a:ea typeface="Meiryo UI" panose="020B0604030504040204" pitchFamily="50" charset="-128"/>
              </a:rPr>
              <a:t>デジタイゼーション：</a:t>
            </a:r>
            <a:r>
              <a:rPr kumimoji="1" lang="ja-JP" altLang="en-US" sz="1400" dirty="0">
                <a:latin typeface="Meiryo UI" panose="020B0604030504040204" pitchFamily="50" charset="-128"/>
                <a:ea typeface="Meiryo UI" panose="020B0604030504040204" pitchFamily="50" charset="-128"/>
              </a:rPr>
              <a:t>アナログからのデジタルへ（デジタル化）。これまで手作業で進められていた業務をデジタル化してコストを削減するなど、身近な変化が多い。例えば、紙の資料をデータ化してペーパーレスにするなど。</a:t>
            </a:r>
            <a:endParaRPr kumimoji="1" lang="en-US" altLang="ja-JP" sz="1400" dirty="0">
              <a:latin typeface="Meiryo UI" panose="020B0604030504040204" pitchFamily="50" charset="-128"/>
              <a:ea typeface="Meiryo UI" panose="020B0604030504040204" pitchFamily="50" charset="-128"/>
            </a:endParaRPr>
          </a:p>
          <a:p>
            <a:pPr algn="l"/>
            <a:r>
              <a:rPr lang="ja-JP" altLang="en-US" sz="1400" b="1" dirty="0">
                <a:latin typeface="Meiryo UI" panose="020B0604030504040204" pitchFamily="50" charset="-128"/>
                <a:ea typeface="Meiryo UI" panose="020B0604030504040204" pitchFamily="50" charset="-128"/>
              </a:rPr>
              <a:t>デジタライゼーション：</a:t>
            </a:r>
            <a:r>
              <a:rPr lang="ja-JP" altLang="en-US" sz="1400" dirty="0">
                <a:latin typeface="Meiryo UI" panose="020B0604030504040204" pitchFamily="50" charset="-128"/>
                <a:ea typeface="Meiryo UI" panose="020B0604030504040204" pitchFamily="50" charset="-128"/>
              </a:rPr>
              <a:t>外部環境、戦略、業務などのプロセス全体をデジタル化し、新たな事業や顧客体験を生み出すこと。例えば、音楽作品や映像作品のサブスクリプションなどが当てはまる。</a:t>
            </a:r>
            <a:endParaRPr lang="en-US" altLang="ja-JP" sz="1400" dirty="0">
              <a:latin typeface="Meiryo UI" panose="020B0604030504040204" pitchFamily="50" charset="-128"/>
              <a:ea typeface="Meiryo UI" panose="020B0604030504040204" pitchFamily="50" charset="-128"/>
            </a:endParaRPr>
          </a:p>
          <a:p>
            <a:pPr algn="l"/>
            <a:r>
              <a:rPr kumimoji="1" lang="ja-JP" altLang="en-US" sz="1400" b="1" dirty="0">
                <a:latin typeface="Meiryo UI" panose="020B0604030504040204" pitchFamily="50" charset="-128"/>
                <a:ea typeface="Meiryo UI" panose="020B0604030504040204" pitchFamily="50" charset="-128"/>
              </a:rPr>
              <a:t>デジタル・トランスフォーメーション：</a:t>
            </a:r>
            <a:endParaRPr kumimoji="1" lang="en-US" altLang="ja-JP" sz="1400" b="1"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企業がデータやデジタル技術を活用してビジネス環境の激変に対応できるようにする。また顧客や社会のニーズをベースに製品やサービス、ビジネスモデルを変革して業務プロセスや組織、企業文化などを変革して競争上の優位性を確立すること</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経産省の定義より引用</a:t>
            </a:r>
          </a:p>
        </p:txBody>
      </p:sp>
      <p:sp>
        <p:nvSpPr>
          <p:cNvPr id="9" name="テキスト ボックス 8">
            <a:extLst>
              <a:ext uri="{FF2B5EF4-FFF2-40B4-BE49-F238E27FC236}">
                <a16:creationId xmlns:a16="http://schemas.microsoft.com/office/drawing/2014/main" id="{6CE8F14C-E200-4542-9813-7C4786674DB0}"/>
              </a:ext>
            </a:extLst>
          </p:cNvPr>
          <p:cNvSpPr txBox="1"/>
          <p:nvPr/>
        </p:nvSpPr>
        <p:spPr>
          <a:xfrm>
            <a:off x="7169460" y="3896265"/>
            <a:ext cx="1836204" cy="317264"/>
          </a:xfrm>
          <a:prstGeom prst="rect">
            <a:avLst/>
          </a:prstGeom>
          <a:noFill/>
          <a:ln>
            <a:noFill/>
          </a:ln>
        </p:spPr>
        <p:txBody>
          <a:bodyPr wrap="square" rtlCol="0">
            <a:noAutofit/>
          </a:bodyPr>
          <a:lstStyle/>
          <a:p>
            <a:r>
              <a:rPr kumimoji="1" lang="ja-JP" altLang="en-US" sz="1400" dirty="0">
                <a:latin typeface="Meiryo UI" panose="020B0604030504040204" pitchFamily="50" charset="-128"/>
                <a:ea typeface="Meiryo UI" panose="020B0604030504040204" pitchFamily="50" charset="-128"/>
              </a:rPr>
              <a:t>出典：経済産業省</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10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8</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現在のステージ</a:t>
            </a:r>
          </a:p>
        </p:txBody>
      </p:sp>
      <p:grpSp>
        <p:nvGrpSpPr>
          <p:cNvPr id="2" name="グループ化 1">
            <a:extLst>
              <a:ext uri="{FF2B5EF4-FFF2-40B4-BE49-F238E27FC236}">
                <a16:creationId xmlns:a16="http://schemas.microsoft.com/office/drawing/2014/main" id="{32D1080D-205F-4291-B40D-9AA2C0BBF4D1}"/>
              </a:ext>
            </a:extLst>
          </p:cNvPr>
          <p:cNvGrpSpPr/>
          <p:nvPr/>
        </p:nvGrpSpPr>
        <p:grpSpPr>
          <a:xfrm>
            <a:off x="717167" y="712660"/>
            <a:ext cx="8028511" cy="5589530"/>
            <a:chOff x="445548" y="856062"/>
            <a:chExt cx="9066007" cy="5221950"/>
          </a:xfrm>
        </p:grpSpPr>
        <p:sp>
          <p:nvSpPr>
            <p:cNvPr id="4" name="正方形/長方形 3">
              <a:extLst>
                <a:ext uri="{FF2B5EF4-FFF2-40B4-BE49-F238E27FC236}">
                  <a16:creationId xmlns:a16="http://schemas.microsoft.com/office/drawing/2014/main" id="{7BB2B9BB-393B-4D73-BA8B-F3643FA29DB1}"/>
                </a:ext>
              </a:extLst>
            </p:cNvPr>
            <p:cNvSpPr/>
            <p:nvPr/>
          </p:nvSpPr>
          <p:spPr>
            <a:xfrm>
              <a:off x="445548" y="856063"/>
              <a:ext cx="2934147" cy="5221949"/>
            </a:xfrm>
            <a:prstGeom prst="rect">
              <a:avLst/>
            </a:prstGeom>
            <a:noFill/>
            <a:ln>
              <a:solidFill>
                <a:schemeClr val="tx1"/>
              </a:solidFill>
            </a:ln>
          </p:spPr>
          <p:txBody>
            <a:bodyPr wrap="square" rtlCol="0" anchor="t">
              <a:noAutofit/>
            </a:bodyPr>
            <a:lstStyle/>
            <a:p>
              <a:r>
                <a:rPr lang="ja-JP" altLang="en-US" sz="1600" dirty="0">
                  <a:latin typeface="Meiryo UI" panose="020B0604030504040204" pitchFamily="50" charset="-128"/>
                  <a:ea typeface="Meiryo UI" panose="020B0604030504040204" pitchFamily="50" charset="-128"/>
                </a:rPr>
                <a:t>デジタイゼーション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F9C1305-D658-4538-8B56-C6ED5BF425EE}"/>
                </a:ext>
              </a:extLst>
            </p:cNvPr>
            <p:cNvSpPr/>
            <p:nvPr/>
          </p:nvSpPr>
          <p:spPr>
            <a:xfrm>
              <a:off x="3511478" y="856062"/>
              <a:ext cx="2934147" cy="5221949"/>
            </a:xfrm>
            <a:prstGeom prst="rect">
              <a:avLst/>
            </a:prstGeom>
            <a:noFill/>
            <a:ln>
              <a:solidFill>
                <a:schemeClr val="tx1"/>
              </a:solidFill>
            </a:ln>
          </p:spPr>
          <p:txBody>
            <a:bodyPr wrap="square" rtlCol="0" anchor="t">
              <a:noAutofit/>
            </a:bodyPr>
            <a:lstStyle/>
            <a:p>
              <a:r>
                <a:rPr lang="ja-JP" altLang="en-US" sz="1600" dirty="0">
                  <a:latin typeface="Meiryo UI" panose="020B0604030504040204" pitchFamily="50" charset="-128"/>
                  <a:ea typeface="Meiryo UI" panose="020B0604030504040204" pitchFamily="50" charset="-128"/>
                </a:rPr>
                <a:t>デジタライゼーション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88647C2-E28C-4C5C-A59E-0BF83E7927EC}"/>
                </a:ext>
              </a:extLst>
            </p:cNvPr>
            <p:cNvSpPr/>
            <p:nvPr/>
          </p:nvSpPr>
          <p:spPr>
            <a:xfrm>
              <a:off x="6577408" y="856062"/>
              <a:ext cx="2934147" cy="5221949"/>
            </a:xfrm>
            <a:prstGeom prst="rect">
              <a:avLst/>
            </a:prstGeom>
            <a:noFill/>
            <a:ln>
              <a:solidFill>
                <a:schemeClr val="tx1"/>
              </a:solidFill>
            </a:ln>
          </p:spPr>
          <p:txBody>
            <a:bodyPr wrap="square" rtlCol="0" anchor="t">
              <a:no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デジタルトランスフォーメーション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grpSp>
      <p:grpSp>
        <p:nvGrpSpPr>
          <p:cNvPr id="13" name="グループ化 12">
            <a:extLst>
              <a:ext uri="{FF2B5EF4-FFF2-40B4-BE49-F238E27FC236}">
                <a16:creationId xmlns:a16="http://schemas.microsoft.com/office/drawing/2014/main" id="{92F8303F-5B97-4293-BDF2-6BFBFCB92E2C}"/>
              </a:ext>
            </a:extLst>
          </p:cNvPr>
          <p:cNvGrpSpPr/>
          <p:nvPr/>
        </p:nvGrpSpPr>
        <p:grpSpPr>
          <a:xfrm>
            <a:off x="282388" y="1147482"/>
            <a:ext cx="8579224" cy="5154707"/>
            <a:chOff x="295835" y="1434353"/>
            <a:chExt cx="8579224" cy="5677046"/>
          </a:xfrm>
        </p:grpSpPr>
        <p:sp>
          <p:nvSpPr>
            <p:cNvPr id="9" name="四角形: 角を丸くする 8">
              <a:extLst>
                <a:ext uri="{FF2B5EF4-FFF2-40B4-BE49-F238E27FC236}">
                  <a16:creationId xmlns:a16="http://schemas.microsoft.com/office/drawing/2014/main" id="{F23A64B3-A15C-4CD7-BA84-8B3150F8983C}"/>
                </a:ext>
              </a:extLst>
            </p:cNvPr>
            <p:cNvSpPr/>
            <p:nvPr/>
          </p:nvSpPr>
          <p:spPr>
            <a:xfrm>
              <a:off x="295835" y="1434353"/>
              <a:ext cx="8579224" cy="1326776"/>
            </a:xfrm>
            <a:prstGeom prst="roundRect">
              <a:avLst>
                <a:gd name="adj" fmla="val 10586"/>
              </a:avLst>
            </a:prstGeom>
            <a:noFill/>
            <a:ln>
              <a:solidFill>
                <a:schemeClr val="tx1"/>
              </a:solidFill>
            </a:ln>
          </p:spPr>
          <p:txBody>
            <a:bodyPr vert="eaVert" wrap="square" rtlCol="0" anchor="b">
              <a:noAutofit/>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本社系業務</a:t>
              </a:r>
            </a:p>
          </p:txBody>
        </p:sp>
        <p:sp>
          <p:nvSpPr>
            <p:cNvPr id="10" name="四角形: 角を丸くする 9">
              <a:extLst>
                <a:ext uri="{FF2B5EF4-FFF2-40B4-BE49-F238E27FC236}">
                  <a16:creationId xmlns:a16="http://schemas.microsoft.com/office/drawing/2014/main" id="{39F3911F-AA08-4A4D-91AE-C851BF18956C}"/>
                </a:ext>
              </a:extLst>
            </p:cNvPr>
            <p:cNvSpPr/>
            <p:nvPr/>
          </p:nvSpPr>
          <p:spPr>
            <a:xfrm>
              <a:off x="295835" y="2843318"/>
              <a:ext cx="8579224" cy="1326776"/>
            </a:xfrm>
            <a:prstGeom prst="roundRect">
              <a:avLst>
                <a:gd name="adj" fmla="val 10586"/>
              </a:avLst>
            </a:prstGeom>
            <a:noFill/>
            <a:ln>
              <a:solidFill>
                <a:schemeClr val="tx1"/>
              </a:solidFill>
            </a:ln>
          </p:spPr>
          <p:txBody>
            <a:bodyPr vert="eaVert" wrap="square" rtlCol="0" anchor="b">
              <a:noAutofit/>
            </a:bodyPr>
            <a:lstStyle/>
            <a:p>
              <a:pPr algn="ctr"/>
              <a:r>
                <a:rPr lang="ja-JP" altLang="en-US" sz="1600" dirty="0">
                  <a:latin typeface="Meiryo UI" panose="020B0604030504040204" pitchFamily="50" charset="-128"/>
                  <a:ea typeface="Meiryo UI" panose="020B0604030504040204" pitchFamily="50" charset="-128"/>
                </a:rPr>
                <a:t>営業業務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1DE5FEFE-C01A-47E5-9618-208053E92A08}"/>
                </a:ext>
              </a:extLst>
            </p:cNvPr>
            <p:cNvSpPr/>
            <p:nvPr/>
          </p:nvSpPr>
          <p:spPr>
            <a:xfrm>
              <a:off x="295835" y="4252283"/>
              <a:ext cx="8579224" cy="2859116"/>
            </a:xfrm>
            <a:prstGeom prst="roundRect">
              <a:avLst>
                <a:gd name="adj" fmla="val 10586"/>
              </a:avLst>
            </a:prstGeom>
            <a:noFill/>
            <a:ln>
              <a:solidFill>
                <a:schemeClr val="tx1"/>
              </a:solidFill>
            </a:ln>
          </p:spPr>
          <p:txBody>
            <a:bodyPr vert="eaVert" wrap="square" rtlCol="0" anchor="b">
              <a:noAutofit/>
            </a:bodyPr>
            <a:lstStyle/>
            <a:p>
              <a:pPr algn="ctr"/>
              <a:r>
                <a:rPr lang="ja-JP" altLang="en-US" sz="1600" dirty="0">
                  <a:latin typeface="Meiryo UI" panose="020B0604030504040204" pitchFamily="50" charset="-128"/>
                  <a:ea typeface="Meiryo UI" panose="020B0604030504040204" pitchFamily="50" charset="-128"/>
                </a:rPr>
                <a:t>基幹業務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91615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a:xfrm>
            <a:off x="6948264" y="6220698"/>
            <a:ext cx="2057400" cy="337038"/>
          </a:xfrm>
          <a:prstGeom prst="rect">
            <a:avLst/>
          </a:prstGeom>
        </p:spPr>
        <p:txBody>
          <a:bodyPr vert="horz" lIns="84406" tIns="42203" rIns="84406" bIns="42203" rtlCol="0" anchor="ctr"/>
          <a:lstStyle>
            <a:defPPr>
              <a:defRPr lang="ja-JP"/>
            </a:defPPr>
            <a:lvl1pPr algn="r" defTabSz="422041" rtl="0" fontAlgn="base">
              <a:spcBef>
                <a:spcPct val="0"/>
              </a:spcBef>
              <a:spcAft>
                <a:spcPct val="0"/>
              </a:spcAft>
              <a:defRPr kumimoji="1" sz="1662" b="1" kern="1200">
                <a:solidFill>
                  <a:schemeClr val="bg1"/>
                </a:solidFill>
                <a:latin typeface="Meiryo UI" panose="020B0604030504040204" pitchFamily="50" charset="-128"/>
                <a:ea typeface="Meiryo UI" panose="020B0604030504040204" pitchFamily="50" charset="-128"/>
                <a:cs typeface="ＭＳ Ｐゴシック" charset="0"/>
              </a:defRPr>
            </a:lvl1pPr>
            <a:lvl2pPr marL="422041"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844083"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266124"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688165"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110207" algn="l" defTabSz="422041" rtl="0" eaLnBrk="1" latinLnBrk="0" hangingPunct="1">
              <a:defRPr kumimoji="1" kern="1200">
                <a:solidFill>
                  <a:schemeClr val="tx1"/>
                </a:solidFill>
                <a:latin typeface="Calibri" charset="0"/>
                <a:ea typeface="ＭＳ Ｐゴシック" charset="0"/>
                <a:cs typeface="ＭＳ Ｐゴシック" charset="0"/>
              </a:defRPr>
            </a:lvl6pPr>
            <a:lvl7pPr marL="2532248" algn="l" defTabSz="422041" rtl="0" eaLnBrk="1" latinLnBrk="0" hangingPunct="1">
              <a:defRPr kumimoji="1" kern="1200">
                <a:solidFill>
                  <a:schemeClr val="tx1"/>
                </a:solidFill>
                <a:latin typeface="Calibri" charset="0"/>
                <a:ea typeface="ＭＳ Ｐゴシック" charset="0"/>
                <a:cs typeface="ＭＳ Ｐゴシック" charset="0"/>
              </a:defRPr>
            </a:lvl7pPr>
            <a:lvl8pPr marL="2954289" algn="l" defTabSz="422041" rtl="0" eaLnBrk="1" latinLnBrk="0" hangingPunct="1">
              <a:defRPr kumimoji="1" kern="1200">
                <a:solidFill>
                  <a:schemeClr val="tx1"/>
                </a:solidFill>
                <a:latin typeface="Calibri" charset="0"/>
                <a:ea typeface="ＭＳ Ｐゴシック" charset="0"/>
                <a:cs typeface="ＭＳ Ｐゴシック" charset="0"/>
              </a:defRPr>
            </a:lvl8pPr>
            <a:lvl9pPr marL="3376331" algn="l" defTabSz="422041" rtl="0" eaLnBrk="1" latinLnBrk="0" hangingPunct="1">
              <a:defRPr kumimoji="1" kern="1200">
                <a:solidFill>
                  <a:schemeClr val="tx1"/>
                </a:solidFill>
                <a:latin typeface="Calibri" charset="0"/>
                <a:ea typeface="ＭＳ Ｐゴシック" charset="0"/>
                <a:cs typeface="ＭＳ Ｐゴシック" charset="0"/>
              </a:defRPr>
            </a:lvl9pPr>
          </a:lstStyle>
          <a:p>
            <a:pPr defTabSz="844083" fontAlgn="auto">
              <a:spcBef>
                <a:spcPts val="0"/>
              </a:spcBef>
              <a:spcAft>
                <a:spcPts val="0"/>
              </a:spcAft>
            </a:pPr>
            <a:fld id="{9F8C903C-7D82-4420-A4B8-5DD42F19FD85}" type="slidenum">
              <a:rPr lang="ja-JP" altLang="en-US" smtClean="0"/>
              <a:pPr defTabSz="844083" fontAlgn="auto">
                <a:spcBef>
                  <a:spcPts val="0"/>
                </a:spcBef>
                <a:spcAft>
                  <a:spcPts val="0"/>
                </a:spcAft>
              </a:pPr>
              <a:t>9</a:t>
            </a:fld>
            <a:endParaRPr lang="ja-JP" altLang="en-US">
              <a:solidFill>
                <a:prstClr val="white"/>
              </a:solidFill>
              <a:cs typeface="+mn-cs"/>
            </a:endParaRPr>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420462" y="546758"/>
            <a:ext cx="6646892" cy="376385"/>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pPr defTabSz="844083"/>
            <a:r>
              <a:rPr lang="ja-JP" altLang="en-US" sz="1846" dirty="0">
                <a:solidFill>
                  <a:prstClr val="black"/>
                </a:solidFill>
              </a:rPr>
              <a:t>システム機能配置図の作成手順</a:t>
            </a:r>
            <a:endParaRPr lang="en-US" altLang="ja-JP" sz="1846" dirty="0">
              <a:solidFill>
                <a:prstClr val="black"/>
              </a:solidFill>
            </a:endParaRPr>
          </a:p>
        </p:txBody>
      </p:sp>
      <p:pic>
        <p:nvPicPr>
          <p:cNvPr id="21" name="図 20">
            <a:extLst>
              <a:ext uri="{FF2B5EF4-FFF2-40B4-BE49-F238E27FC236}">
                <a16:creationId xmlns:a16="http://schemas.microsoft.com/office/drawing/2014/main" id="{97F88D9A-2800-43DE-96E0-37CA7E0D6145}"/>
              </a:ext>
            </a:extLst>
          </p:cNvPr>
          <p:cNvPicPr>
            <a:picLocks noChangeAspect="1"/>
          </p:cNvPicPr>
          <p:nvPr/>
        </p:nvPicPr>
        <p:blipFill>
          <a:blip r:embed="rId2"/>
          <a:stretch>
            <a:fillRect/>
          </a:stretch>
        </p:blipFill>
        <p:spPr>
          <a:xfrm>
            <a:off x="575187" y="1333217"/>
            <a:ext cx="2287038" cy="1310606"/>
          </a:xfrm>
          <a:prstGeom prst="rect">
            <a:avLst/>
          </a:prstGeom>
          <a:ln>
            <a:solidFill>
              <a:schemeClr val="bg1">
                <a:lumMod val="65000"/>
              </a:schemeClr>
            </a:solidFill>
          </a:ln>
        </p:spPr>
      </p:pic>
      <p:sp>
        <p:nvSpPr>
          <p:cNvPr id="26" name="テキスト ボックス 25">
            <a:extLst>
              <a:ext uri="{FF2B5EF4-FFF2-40B4-BE49-F238E27FC236}">
                <a16:creationId xmlns:a16="http://schemas.microsoft.com/office/drawing/2014/main" id="{7A1C1879-A9B6-463D-AAA0-7BF27309F292}"/>
              </a:ext>
            </a:extLst>
          </p:cNvPr>
          <p:cNvSpPr txBox="1"/>
          <p:nvPr/>
        </p:nvSpPr>
        <p:spPr>
          <a:xfrm>
            <a:off x="894601" y="1832264"/>
            <a:ext cx="1648208" cy="319639"/>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既存の配置を作成</a:t>
            </a:r>
          </a:p>
        </p:txBody>
      </p:sp>
      <p:grpSp>
        <p:nvGrpSpPr>
          <p:cNvPr id="34" name="グループ化 33">
            <a:extLst>
              <a:ext uri="{FF2B5EF4-FFF2-40B4-BE49-F238E27FC236}">
                <a16:creationId xmlns:a16="http://schemas.microsoft.com/office/drawing/2014/main" id="{B497E85E-F3A0-45BC-8A07-58299F78AC84}"/>
              </a:ext>
            </a:extLst>
          </p:cNvPr>
          <p:cNvGrpSpPr/>
          <p:nvPr/>
        </p:nvGrpSpPr>
        <p:grpSpPr>
          <a:xfrm>
            <a:off x="484161" y="4312255"/>
            <a:ext cx="2648692" cy="1212528"/>
            <a:chOff x="524508" y="3193554"/>
            <a:chExt cx="2869416" cy="1313572"/>
          </a:xfrm>
        </p:grpSpPr>
        <p:pic>
          <p:nvPicPr>
            <p:cNvPr id="28" name="図 27">
              <a:extLst>
                <a:ext uri="{FF2B5EF4-FFF2-40B4-BE49-F238E27FC236}">
                  <a16:creationId xmlns:a16="http://schemas.microsoft.com/office/drawing/2014/main" id="{B3D86B78-E7A6-4D3B-9FAF-381C9E6EDACB}"/>
                </a:ext>
              </a:extLst>
            </p:cNvPr>
            <p:cNvPicPr>
              <a:picLocks noChangeAspect="1"/>
            </p:cNvPicPr>
            <p:nvPr/>
          </p:nvPicPr>
          <p:blipFill>
            <a:blip r:embed="rId3"/>
            <a:stretch>
              <a:fillRect/>
            </a:stretch>
          </p:blipFill>
          <p:spPr>
            <a:xfrm>
              <a:off x="524508" y="3193554"/>
              <a:ext cx="2869416" cy="1313572"/>
            </a:xfrm>
            <a:prstGeom prst="rect">
              <a:avLst/>
            </a:prstGeom>
          </p:spPr>
        </p:pic>
        <p:sp>
          <p:nvSpPr>
            <p:cNvPr id="29" name="テキスト ボックス 28">
              <a:extLst>
                <a:ext uri="{FF2B5EF4-FFF2-40B4-BE49-F238E27FC236}">
                  <a16:creationId xmlns:a16="http://schemas.microsoft.com/office/drawing/2014/main" id="{74834133-B1B4-413D-9823-FC8BB3DBE43C}"/>
                </a:ext>
              </a:extLst>
            </p:cNvPr>
            <p:cNvSpPr txBox="1"/>
            <p:nvPr/>
          </p:nvSpPr>
          <p:spPr>
            <a:xfrm>
              <a:off x="950055" y="3723981"/>
              <a:ext cx="1823763" cy="346276"/>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課題管理表の作成</a:t>
              </a:r>
            </a:p>
          </p:txBody>
        </p:sp>
      </p:grpSp>
      <p:grpSp>
        <p:nvGrpSpPr>
          <p:cNvPr id="36" name="グループ化 35">
            <a:extLst>
              <a:ext uri="{FF2B5EF4-FFF2-40B4-BE49-F238E27FC236}">
                <a16:creationId xmlns:a16="http://schemas.microsoft.com/office/drawing/2014/main" id="{DE1A3126-974C-4784-87EC-0D6DDB657DB5}"/>
              </a:ext>
            </a:extLst>
          </p:cNvPr>
          <p:cNvGrpSpPr/>
          <p:nvPr/>
        </p:nvGrpSpPr>
        <p:grpSpPr>
          <a:xfrm>
            <a:off x="6194627" y="1279776"/>
            <a:ext cx="2189001" cy="1405569"/>
            <a:chOff x="4000373" y="1055691"/>
            <a:chExt cx="2371418" cy="1522700"/>
          </a:xfrm>
        </p:grpSpPr>
        <p:pic>
          <p:nvPicPr>
            <p:cNvPr id="33" name="図 32">
              <a:extLst>
                <a:ext uri="{FF2B5EF4-FFF2-40B4-BE49-F238E27FC236}">
                  <a16:creationId xmlns:a16="http://schemas.microsoft.com/office/drawing/2014/main" id="{A443D1CD-E0F6-4905-B72F-097175F8F6A7}"/>
                </a:ext>
              </a:extLst>
            </p:cNvPr>
            <p:cNvPicPr>
              <a:picLocks noChangeAspect="1"/>
            </p:cNvPicPr>
            <p:nvPr/>
          </p:nvPicPr>
          <p:blipFill>
            <a:blip r:embed="rId4"/>
            <a:stretch>
              <a:fillRect/>
            </a:stretch>
          </p:blipFill>
          <p:spPr>
            <a:xfrm>
              <a:off x="4000373" y="1055691"/>
              <a:ext cx="2371418" cy="1522700"/>
            </a:xfrm>
            <a:prstGeom prst="rect">
              <a:avLst/>
            </a:prstGeom>
          </p:spPr>
        </p:pic>
        <p:sp>
          <p:nvSpPr>
            <p:cNvPr id="35" name="テキスト ボックス 34">
              <a:extLst>
                <a:ext uri="{FF2B5EF4-FFF2-40B4-BE49-F238E27FC236}">
                  <a16:creationId xmlns:a16="http://schemas.microsoft.com/office/drawing/2014/main" id="{362727EE-809C-4EC8-8C94-21B9CEEF6835}"/>
                </a:ext>
              </a:extLst>
            </p:cNvPr>
            <p:cNvSpPr txBox="1"/>
            <p:nvPr/>
          </p:nvSpPr>
          <p:spPr>
            <a:xfrm>
              <a:off x="4143577" y="1697258"/>
              <a:ext cx="1618847" cy="346276"/>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既存状況の調査</a:t>
              </a:r>
            </a:p>
          </p:txBody>
        </p:sp>
      </p:grpSp>
      <p:pic>
        <p:nvPicPr>
          <p:cNvPr id="37" name="図 36">
            <a:extLst>
              <a:ext uri="{FF2B5EF4-FFF2-40B4-BE49-F238E27FC236}">
                <a16:creationId xmlns:a16="http://schemas.microsoft.com/office/drawing/2014/main" id="{59F9DC57-C2C5-4AB0-AE7F-1492461CF53B}"/>
              </a:ext>
            </a:extLst>
          </p:cNvPr>
          <p:cNvPicPr>
            <a:picLocks noChangeAspect="1"/>
          </p:cNvPicPr>
          <p:nvPr/>
        </p:nvPicPr>
        <p:blipFill>
          <a:blip r:embed="rId5"/>
          <a:stretch>
            <a:fillRect/>
          </a:stretch>
        </p:blipFill>
        <p:spPr>
          <a:xfrm>
            <a:off x="3807607" y="3027885"/>
            <a:ext cx="2105666" cy="1221906"/>
          </a:xfrm>
          <a:prstGeom prst="rect">
            <a:avLst/>
          </a:prstGeom>
        </p:spPr>
      </p:pic>
      <p:cxnSp>
        <p:nvCxnSpPr>
          <p:cNvPr id="39" name="コネクタ: カギ線 38">
            <a:extLst>
              <a:ext uri="{FF2B5EF4-FFF2-40B4-BE49-F238E27FC236}">
                <a16:creationId xmlns:a16="http://schemas.microsoft.com/office/drawing/2014/main" id="{34F16E4B-D12F-459B-903C-CCEFCCC84322}"/>
              </a:ext>
            </a:extLst>
          </p:cNvPr>
          <p:cNvCxnSpPr>
            <a:stCxn id="28" idx="0"/>
            <a:endCxn id="37" idx="1"/>
          </p:cNvCxnSpPr>
          <p:nvPr/>
        </p:nvCxnSpPr>
        <p:spPr>
          <a:xfrm rot="5400000" flipH="1" flipV="1">
            <a:off x="2471350" y="2975997"/>
            <a:ext cx="673417" cy="1999100"/>
          </a:xfrm>
          <a:prstGeom prst="bentConnector2">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A1B2039D-2B49-4B04-B016-5B878427D796}"/>
              </a:ext>
            </a:extLst>
          </p:cNvPr>
          <p:cNvCxnSpPr>
            <a:cxnSpLocks/>
            <a:stCxn id="21" idx="3"/>
            <a:endCxn id="37" idx="1"/>
          </p:cNvCxnSpPr>
          <p:nvPr/>
        </p:nvCxnSpPr>
        <p:spPr>
          <a:xfrm>
            <a:off x="2862225" y="1988521"/>
            <a:ext cx="945383" cy="1650318"/>
          </a:xfrm>
          <a:prstGeom prst="bentConnector3">
            <a:avLst>
              <a:gd name="adj1" fmla="val 50000"/>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2EE3CA0F-73C3-487C-9720-A9778E8D8FF5}"/>
              </a:ext>
            </a:extLst>
          </p:cNvPr>
          <p:cNvGrpSpPr/>
          <p:nvPr/>
        </p:nvGrpSpPr>
        <p:grpSpPr>
          <a:xfrm>
            <a:off x="3819355" y="1369169"/>
            <a:ext cx="1832563" cy="1239042"/>
            <a:chOff x="4137634" y="1197516"/>
            <a:chExt cx="1985277" cy="1342295"/>
          </a:xfrm>
        </p:grpSpPr>
        <p:pic>
          <p:nvPicPr>
            <p:cNvPr id="45" name="図 44">
              <a:extLst>
                <a:ext uri="{FF2B5EF4-FFF2-40B4-BE49-F238E27FC236}">
                  <a16:creationId xmlns:a16="http://schemas.microsoft.com/office/drawing/2014/main" id="{7F5F515F-E84C-4EE7-9CD2-8D90B3B17765}"/>
                </a:ext>
              </a:extLst>
            </p:cNvPr>
            <p:cNvPicPr>
              <a:picLocks noChangeAspect="1"/>
            </p:cNvPicPr>
            <p:nvPr/>
          </p:nvPicPr>
          <p:blipFill>
            <a:blip r:embed="rId6"/>
            <a:stretch>
              <a:fillRect/>
            </a:stretch>
          </p:blipFill>
          <p:spPr>
            <a:xfrm>
              <a:off x="4137634" y="1197516"/>
              <a:ext cx="1985277" cy="1342295"/>
            </a:xfrm>
            <a:prstGeom prst="rect">
              <a:avLst/>
            </a:prstGeom>
          </p:spPr>
        </p:pic>
        <p:sp>
          <p:nvSpPr>
            <p:cNvPr id="46" name="テキスト ボックス 45">
              <a:extLst>
                <a:ext uri="{FF2B5EF4-FFF2-40B4-BE49-F238E27FC236}">
                  <a16:creationId xmlns:a16="http://schemas.microsoft.com/office/drawing/2014/main" id="{3AC1C675-667A-41F8-8701-4D40CE5C2C1A}"/>
                </a:ext>
              </a:extLst>
            </p:cNvPr>
            <p:cNvSpPr txBox="1"/>
            <p:nvPr/>
          </p:nvSpPr>
          <p:spPr>
            <a:xfrm>
              <a:off x="4415495" y="1737572"/>
              <a:ext cx="1429558" cy="346275"/>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推進体制構築</a:t>
              </a:r>
            </a:p>
          </p:txBody>
        </p:sp>
      </p:grpSp>
      <p:cxnSp>
        <p:nvCxnSpPr>
          <p:cNvPr id="48" name="直線矢印コネクタ 47">
            <a:extLst>
              <a:ext uri="{FF2B5EF4-FFF2-40B4-BE49-F238E27FC236}">
                <a16:creationId xmlns:a16="http://schemas.microsoft.com/office/drawing/2014/main" id="{EEEB4D56-F6F3-4764-B985-F0A996EB8B85}"/>
              </a:ext>
            </a:extLst>
          </p:cNvPr>
          <p:cNvCxnSpPr>
            <a:cxnSpLocks/>
            <a:stCxn id="45" idx="3"/>
            <a:endCxn id="33" idx="1"/>
          </p:cNvCxnSpPr>
          <p:nvPr/>
        </p:nvCxnSpPr>
        <p:spPr>
          <a:xfrm flipV="1">
            <a:off x="5651918" y="1982561"/>
            <a:ext cx="542709" cy="6129"/>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コネクタ: カギ線 50">
            <a:extLst>
              <a:ext uri="{FF2B5EF4-FFF2-40B4-BE49-F238E27FC236}">
                <a16:creationId xmlns:a16="http://schemas.microsoft.com/office/drawing/2014/main" id="{3F808668-4E6D-4A56-9BC3-0F86CB301618}"/>
              </a:ext>
            </a:extLst>
          </p:cNvPr>
          <p:cNvCxnSpPr>
            <a:cxnSpLocks/>
            <a:stCxn id="33" idx="2"/>
            <a:endCxn id="37" idx="3"/>
          </p:cNvCxnSpPr>
          <p:nvPr/>
        </p:nvCxnSpPr>
        <p:spPr>
          <a:xfrm rot="5400000">
            <a:off x="6124455" y="2474165"/>
            <a:ext cx="953493" cy="1375854"/>
          </a:xfrm>
          <a:prstGeom prst="bentConnector2">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7" name="図 56">
            <a:extLst>
              <a:ext uri="{FF2B5EF4-FFF2-40B4-BE49-F238E27FC236}">
                <a16:creationId xmlns:a16="http://schemas.microsoft.com/office/drawing/2014/main" id="{530CCC5B-CD38-4D00-B232-77435CD7EC71}"/>
              </a:ext>
            </a:extLst>
          </p:cNvPr>
          <p:cNvPicPr>
            <a:picLocks noChangeAspect="1"/>
          </p:cNvPicPr>
          <p:nvPr/>
        </p:nvPicPr>
        <p:blipFill>
          <a:blip r:embed="rId7"/>
          <a:stretch>
            <a:fillRect/>
          </a:stretch>
        </p:blipFill>
        <p:spPr>
          <a:xfrm>
            <a:off x="6122756" y="4244006"/>
            <a:ext cx="2580999" cy="1786845"/>
          </a:xfrm>
          <a:prstGeom prst="rect">
            <a:avLst/>
          </a:prstGeom>
        </p:spPr>
      </p:pic>
      <p:sp>
        <p:nvSpPr>
          <p:cNvPr id="58" name="矢印: 上向き折線 57">
            <a:extLst>
              <a:ext uri="{FF2B5EF4-FFF2-40B4-BE49-F238E27FC236}">
                <a16:creationId xmlns:a16="http://schemas.microsoft.com/office/drawing/2014/main" id="{7080A2D5-D711-4E45-9ED6-6CCC9A3478A1}"/>
              </a:ext>
            </a:extLst>
          </p:cNvPr>
          <p:cNvSpPr/>
          <p:nvPr/>
        </p:nvSpPr>
        <p:spPr>
          <a:xfrm rot="5400000">
            <a:off x="5310453" y="4442387"/>
            <a:ext cx="906125" cy="758421"/>
          </a:xfrm>
          <a:prstGeom prst="bentUpArrow">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62"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9" name="テキスト ボックス 58">
            <a:extLst>
              <a:ext uri="{FF2B5EF4-FFF2-40B4-BE49-F238E27FC236}">
                <a16:creationId xmlns:a16="http://schemas.microsoft.com/office/drawing/2014/main" id="{06377D50-75FB-4EAD-A908-58E8DF1B69AB}"/>
              </a:ext>
            </a:extLst>
          </p:cNvPr>
          <p:cNvSpPr txBox="1"/>
          <p:nvPr/>
        </p:nvSpPr>
        <p:spPr>
          <a:xfrm>
            <a:off x="6755126" y="4786114"/>
            <a:ext cx="1390125" cy="546945"/>
          </a:xfrm>
          <a:prstGeom prst="rect">
            <a:avLst/>
          </a:prstGeom>
          <a:noFill/>
        </p:spPr>
        <p:txBody>
          <a:bodyPr wrap="none" rtlCol="0">
            <a:spAutoFit/>
          </a:bodyPr>
          <a:lstStyle/>
          <a:p>
            <a:pPr algn="ctr"/>
            <a:r>
              <a:rPr lang="ja-JP" altLang="en-US" sz="1477" b="1" dirty="0">
                <a:solidFill>
                  <a:srgbClr val="002060"/>
                </a:solidFill>
                <a:latin typeface="HGP創英角ｺﾞｼｯｸUB" panose="020B0900000000000000" pitchFamily="50" charset="-128"/>
                <a:ea typeface="HGP創英角ｺﾞｼｯｸUB" panose="020B0900000000000000" pitchFamily="50" charset="-128"/>
              </a:rPr>
              <a:t>目指すシステム</a:t>
            </a:r>
            <a:endParaRPr lang="en-US" altLang="ja-JP" sz="1477" b="1" dirty="0">
              <a:solidFill>
                <a:srgbClr val="002060"/>
              </a:solidFill>
              <a:latin typeface="HGP創英角ｺﾞｼｯｸUB" panose="020B0900000000000000" pitchFamily="50" charset="-128"/>
              <a:ea typeface="HGP創英角ｺﾞｼｯｸUB" panose="020B0900000000000000" pitchFamily="50" charset="-128"/>
            </a:endParaRPr>
          </a:p>
          <a:p>
            <a:pPr algn="ctr"/>
            <a:r>
              <a:rPr lang="ja-JP" altLang="en-US" sz="1477" b="1" dirty="0">
                <a:solidFill>
                  <a:srgbClr val="002060"/>
                </a:solidFill>
                <a:latin typeface="HGP創英角ｺﾞｼｯｸUB" panose="020B0900000000000000" pitchFamily="50" charset="-128"/>
                <a:ea typeface="HGP創英角ｺﾞｼｯｸUB" panose="020B0900000000000000" pitchFamily="50" charset="-128"/>
              </a:rPr>
              <a:t>イメージ像</a:t>
            </a:r>
          </a:p>
        </p:txBody>
      </p:sp>
      <p:sp>
        <p:nvSpPr>
          <p:cNvPr id="60" name="テキスト ボックス 59">
            <a:extLst>
              <a:ext uri="{FF2B5EF4-FFF2-40B4-BE49-F238E27FC236}">
                <a16:creationId xmlns:a16="http://schemas.microsoft.com/office/drawing/2014/main" id="{33BBF8E8-BDB1-44BF-A780-533EB59C25DA}"/>
              </a:ext>
            </a:extLst>
          </p:cNvPr>
          <p:cNvSpPr txBox="1"/>
          <p:nvPr/>
        </p:nvSpPr>
        <p:spPr>
          <a:xfrm>
            <a:off x="3967410" y="3292350"/>
            <a:ext cx="1786066" cy="546945"/>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既存システム概念図</a:t>
            </a:r>
            <a:endParaRPr lang="en-US" altLang="ja-JP" sz="1477" dirty="0">
              <a:latin typeface="HGP創英角ｺﾞｼｯｸUB" panose="020B0900000000000000" pitchFamily="50" charset="-128"/>
              <a:ea typeface="HGP創英角ｺﾞｼｯｸUB" panose="020B0900000000000000" pitchFamily="50" charset="-128"/>
            </a:endParaRPr>
          </a:p>
          <a:p>
            <a:pPr algn="ctr"/>
            <a:r>
              <a:rPr lang="ja-JP" altLang="en-US" sz="1477" dirty="0">
                <a:latin typeface="HGP創英角ｺﾞｼｯｸUB" panose="020B0900000000000000" pitchFamily="50" charset="-128"/>
                <a:ea typeface="HGP創英角ｺﾞｼｯｸUB" panose="020B0900000000000000" pitchFamily="50" charset="-128"/>
              </a:rPr>
              <a:t>に反映させる</a:t>
            </a:r>
          </a:p>
        </p:txBody>
      </p:sp>
      <p:sp>
        <p:nvSpPr>
          <p:cNvPr id="24" name="テキスト ボックス 23">
            <a:extLst>
              <a:ext uri="{FF2B5EF4-FFF2-40B4-BE49-F238E27FC236}">
                <a16:creationId xmlns:a16="http://schemas.microsoft.com/office/drawing/2014/main" id="{EE276F1B-B3E5-4156-8D0F-4A91F6E418FE}"/>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具体的な進め方の例</a:t>
            </a:r>
          </a:p>
        </p:txBody>
      </p:sp>
      <p:sp>
        <p:nvSpPr>
          <p:cNvPr id="2" name="テキスト ボックス 1">
            <a:extLst>
              <a:ext uri="{FF2B5EF4-FFF2-40B4-BE49-F238E27FC236}">
                <a16:creationId xmlns:a16="http://schemas.microsoft.com/office/drawing/2014/main" id="{A3A4EC2A-1871-4026-A1D9-14C36308A10C}"/>
              </a:ext>
            </a:extLst>
          </p:cNvPr>
          <p:cNvSpPr txBox="1"/>
          <p:nvPr/>
        </p:nvSpPr>
        <p:spPr>
          <a:xfrm>
            <a:off x="2365651" y="890812"/>
            <a:ext cx="3828976" cy="339372"/>
          </a:xfrm>
          <a:prstGeom prst="rect">
            <a:avLst/>
          </a:prstGeom>
          <a:noFill/>
          <a:ln>
            <a:noFill/>
          </a:ln>
        </p:spPr>
        <p:txBody>
          <a:bodyPr wrap="none" rtlCol="0">
            <a:noAutofit/>
          </a:bodyPr>
          <a:lstStyle/>
          <a:p>
            <a:pPr algn="l"/>
            <a:r>
              <a:rPr kumimoji="1" lang="ja-JP" altLang="en-US" sz="1600" b="1" dirty="0">
                <a:solidFill>
                  <a:srgbClr val="FF0066"/>
                </a:solidFill>
                <a:latin typeface="Meiryo UI" panose="020B0604030504040204" pitchFamily="50" charset="-128"/>
                <a:ea typeface="Meiryo UI" panose="020B0604030504040204" pitchFamily="50" charset="-128"/>
              </a:rPr>
              <a:t>既存配置図に対して、各種調査結果を反映</a:t>
            </a:r>
          </a:p>
        </p:txBody>
      </p:sp>
      <p:cxnSp>
        <p:nvCxnSpPr>
          <p:cNvPr id="5" name="コネクタ: カギ線 4">
            <a:extLst>
              <a:ext uri="{FF2B5EF4-FFF2-40B4-BE49-F238E27FC236}">
                <a16:creationId xmlns:a16="http://schemas.microsoft.com/office/drawing/2014/main" id="{BBDE50A4-F01A-4F6B-833B-9F41E6A14150}"/>
              </a:ext>
            </a:extLst>
          </p:cNvPr>
          <p:cNvCxnSpPr>
            <a:stCxn id="21" idx="0"/>
            <a:endCxn id="33" idx="0"/>
          </p:cNvCxnSpPr>
          <p:nvPr/>
        </p:nvCxnSpPr>
        <p:spPr>
          <a:xfrm rot="5400000" flipH="1" flipV="1">
            <a:off x="4477197" y="-1478714"/>
            <a:ext cx="53441" cy="5570422"/>
          </a:xfrm>
          <a:prstGeom prst="bentConnector3">
            <a:avLst>
              <a:gd name="adj1" fmla="val 52776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210300"/>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noFill/>
        </a:ln>
      </a:spPr>
      <a:bodyPr wrap="none" rtlCol="0">
        <a:noAutofit/>
      </a:bodyPr>
      <a:lstStyle>
        <a:defPPr algn="l">
          <a:defRPr kumimoji="1" sz="1600" dirty="0" smtClean="0">
            <a:latin typeface="Meiryo UI" panose="020B0604030504040204" pitchFamily="50" charset="-128"/>
            <a:ea typeface="Meiryo UI" panose="020B0604030504040204" pitchFamily="50" charset="-128"/>
          </a:defRPr>
        </a:defPPr>
      </a:lstStyle>
    </a:txDef>
  </a:objectDefaults>
  <a:extraClrScheme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solidFill>
            <a:schemeClr val="tx1"/>
          </a:solidFill>
        </a:ln>
      </a:spPr>
      <a:bodyPr wrap="square" rtlCol="0">
        <a:noAutofit/>
      </a:bodyPr>
      <a:lstStyle>
        <a:defPPr>
          <a:defRPr kumimoji="1" sz="1600" dirty="0" smtClean="0">
            <a:latin typeface="HGP創英角ｺﾞｼｯｸUB" panose="020B0900000000000000" pitchFamily="50" charset="-128"/>
            <a:ea typeface="HGP創英角ｺﾞｼｯｸUB" panose="020B0900000000000000" pitchFamily="50" charset="-128"/>
          </a:defRPr>
        </a:defPPr>
      </a:lstStyle>
    </a:txDef>
  </a:objectDefaults>
  <a:extraClrScheme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noFill/>
        </a:ln>
      </a:spPr>
      <a:bodyPr wrap="none" rtlCol="0">
        <a:noAutofit/>
      </a:bodyPr>
      <a:lstStyle>
        <a:defPPr algn="l">
          <a:defRPr kumimoji="1" sz="1600" dirty="0" smtClean="0">
            <a:latin typeface="Meiryo UI" panose="020B0604030504040204" pitchFamily="50" charset="-128"/>
            <a:ea typeface="Meiryo UI" panose="020B0604030504040204" pitchFamily="50" charset="-128"/>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A3D6FDF7DEF984B99A5818ABB446A0A" ma:contentTypeVersion="7" ma:contentTypeDescription="新しいドキュメントを作成します。" ma:contentTypeScope="" ma:versionID="ef24d84dac960456e61e63f1ae99cba9">
  <xsd:schema xmlns:xsd="http://www.w3.org/2001/XMLSchema" xmlns:xs="http://www.w3.org/2001/XMLSchema" xmlns:p="http://schemas.microsoft.com/office/2006/metadata/properties" xmlns:ns2="1795c210-0725-48f3-8118-696ddd2bba64" targetNamespace="http://schemas.microsoft.com/office/2006/metadata/properties" ma:root="true" ma:fieldsID="54e0095c7bc989a2d10c7cefe5f0c3dc" ns2:_="">
    <xsd:import namespace="1795c210-0725-48f3-8118-696ddd2bba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5c210-0725-48f3-8118-696ddd2bba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7E50-1501-429F-984E-F6F2277A440A}">
  <ds:schemaRefs>
    <ds:schemaRef ds:uri="http://purl.org/dc/terms/"/>
    <ds:schemaRef ds:uri="http://schemas.openxmlformats.org/package/2006/metadata/core-properties"/>
    <ds:schemaRef ds:uri="http://schemas.microsoft.com/office/2006/documentManagement/types"/>
    <ds:schemaRef ds:uri="http://purl.org/dc/dcmitype/"/>
    <ds:schemaRef ds:uri="1795c210-0725-48f3-8118-696ddd2bba64"/>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7BEB1FF-E3F8-4788-BD81-4D5585BDF83B}">
  <ds:schemaRefs>
    <ds:schemaRef ds:uri="http://schemas.microsoft.com/sharepoint/v3/contenttype/forms"/>
  </ds:schemaRefs>
</ds:datastoreItem>
</file>

<file path=customXml/itemProps3.xml><?xml version="1.0" encoding="utf-8"?>
<ds:datastoreItem xmlns:ds="http://schemas.openxmlformats.org/officeDocument/2006/customXml" ds:itemID="{CFF871EF-A7EF-41B5-8163-535E6FEE0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5c210-0725-48f3-8118-696ddd2bba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638</Words>
  <Application>Microsoft Office PowerPoint</Application>
  <PresentationFormat>画面に合わせる (4:3)</PresentationFormat>
  <Paragraphs>127</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10</vt:i4>
      </vt:variant>
    </vt:vector>
  </HeadingPairs>
  <TitlesOfParts>
    <vt:vector size="19" baseType="lpstr">
      <vt:lpstr>HGP創英角ｺﾞｼｯｸUB</vt:lpstr>
      <vt:lpstr>Meiryo UI</vt:lpstr>
      <vt:lpstr>ＭＳ Ｐゴシック</vt:lpstr>
      <vt:lpstr>游ゴシック</vt:lpstr>
      <vt:lpstr>Arial</vt:lpstr>
      <vt:lpstr>Calibri</vt:lpstr>
      <vt:lpstr>1_デザインの設定</vt:lpstr>
      <vt:lpstr>2_デザインの設定</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北九州市</cp:lastModifiedBy>
  <cp:revision>6</cp:revision>
  <dcterms:modified xsi:type="dcterms:W3CDTF">2021-06-10T23:29:22Z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0x010100AA3D6FDF7DEF984B99A5818ABB446A0A</vt:lpwstr>
  </property>
</Properties>
</file>